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0" r:id="rId20"/>
    <p:sldId id="292" r:id="rId21"/>
    <p:sldId id="294" r:id="rId22"/>
    <p:sldId id="29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6" r:id="rId34"/>
    <p:sldId id="288" r:id="rId35"/>
    <p:sldId id="285" r:id="rId36"/>
    <p:sldId id="289" r:id="rId37"/>
    <p:sldId id="296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620"/>
    <a:srgbClr val="08A8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B807-BA74-4F26-A9F8-3E86CDB65EA3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EBD68-8413-4767-9C78-900F2D2BF6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EBD68-8413-4767-9C78-900F2D2BF66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EBD68-8413-4767-9C78-900F2D2BF66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EBD68-8413-4767-9C78-900F2D2BF662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9032C1-0579-4CC2-8498-06C4860F56B2}" type="datetimeFigureOut">
              <a:rPr lang="zh-TW" altLang="en-US" smtClean="0"/>
              <a:pPr/>
              <a:t>2011/2/1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D0B5F7-2C46-47F1-99BA-74A2F986EE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6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829761"/>
          </a:xfr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 anchorCtr="0"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淺談數學模型與生態學</a:t>
            </a:r>
            <a:endParaRPr lang="zh-TW" altLang="en-US" sz="5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7423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清大數學系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13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許世壁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2600" dirty="0" smtClean="0"/>
          </a:p>
          <a:p>
            <a:pPr algn="ctr"/>
            <a:r>
              <a:rPr lang="en-US" altLang="zh-TW" sz="2000" b="1" dirty="0" smtClean="0">
                <a:solidFill>
                  <a:srgbClr val="4D7620"/>
                </a:solidFill>
              </a:rPr>
              <a:t>Jan. 30, 2011                       2011</a:t>
            </a:r>
            <a:r>
              <a:rPr lang="zh-TW" altLang="en-US" sz="2000" b="1" dirty="0" smtClean="0">
                <a:solidFill>
                  <a:srgbClr val="4D7620"/>
                </a:solidFill>
              </a:rPr>
              <a:t>高中教師清華營</a:t>
            </a:r>
            <a:endParaRPr lang="en-US" altLang="zh-TW" sz="2000" b="1" dirty="0" smtClean="0">
              <a:solidFill>
                <a:srgbClr val="4D76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is called the universal number discovered by</a:t>
            </a:r>
          </a:p>
          <a:p>
            <a:pPr>
              <a:buNone/>
            </a:pPr>
            <a:r>
              <a:rPr lang="en-US" altLang="zh-TW" dirty="0" err="1" smtClean="0"/>
              <a:t>Feigenbaum</a:t>
            </a:r>
            <a:r>
              <a:rPr lang="en-US" altLang="zh-TW" dirty="0" smtClean="0"/>
              <a:t>. The number     is independent of </a:t>
            </a:r>
          </a:p>
          <a:p>
            <a:pPr>
              <a:buNone/>
            </a:pPr>
            <a:r>
              <a:rPr lang="en-US" altLang="zh-TW" dirty="0" smtClean="0"/>
              <a:t>the maps, for example 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259631" y="1772816"/>
          <a:ext cx="3971029" cy="1080120"/>
        </p:xfrm>
        <a:graphic>
          <a:graphicData uri="http://schemas.openxmlformats.org/presentationml/2006/ole">
            <p:oleObj spid="_x0000_s22530" name="方程式" r:id="rId3" imgW="1587240" imgH="43164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39552" y="2852936"/>
          <a:ext cx="432048" cy="432049"/>
        </p:xfrm>
        <a:graphic>
          <a:graphicData uri="http://schemas.openxmlformats.org/presentationml/2006/ole">
            <p:oleObj spid="_x0000_s22532" name="方程式" r:id="rId4" imgW="139680" imgH="177480" progId="Equation.3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004048" y="3356992"/>
          <a:ext cx="431800" cy="431800"/>
        </p:xfrm>
        <a:graphic>
          <a:graphicData uri="http://schemas.openxmlformats.org/presentationml/2006/ole">
            <p:oleObj spid="_x0000_s22533" name="方程式" r:id="rId5" imgW="139680" imgH="177480" progId="Equation.3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092450" y="4508500"/>
          <a:ext cx="3128963" cy="792163"/>
        </p:xfrm>
        <a:graphic>
          <a:graphicData uri="http://schemas.openxmlformats.org/presentationml/2006/ole">
            <p:oleObj spid="_x0000_s22535" name="方程式" r:id="rId6" imgW="1002960" imgH="253800" progId="Equation.3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068984" y="5402263"/>
          <a:ext cx="2943176" cy="714427"/>
        </p:xfrm>
        <a:graphic>
          <a:graphicData uri="http://schemas.openxmlformats.org/presentationml/2006/ole">
            <p:oleObj spid="_x0000_s22536" name="方程式" r:id="rId7" imgW="939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http://en.wikipedia.org/wiki/Logistic_map </a:t>
            </a:r>
            <a:b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http://demonstrations.wolfram.com/LogisticMapOnsetOfChaos/</a:t>
            </a:r>
            <a:b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6984776" cy="462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4087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35353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46871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269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2746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332656"/>
            <a:ext cx="626182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If you zoom in on the value r=3.82 and focus </a:t>
            </a:r>
          </a:p>
          <a:p>
            <a:pPr>
              <a:buNone/>
            </a:pPr>
            <a:r>
              <a:rPr lang="en-US" altLang="zh-TW" dirty="0" smtClean="0"/>
              <a:t>on one arm of the three, the situation nearby </a:t>
            </a:r>
          </a:p>
          <a:p>
            <a:pPr>
              <a:buNone/>
            </a:pPr>
            <a:r>
              <a:rPr lang="en-US" altLang="zh-TW" dirty="0" smtClean="0"/>
              <a:t>looks like a shrunk and slightly distorted </a:t>
            </a:r>
          </a:p>
          <a:p>
            <a:pPr>
              <a:buNone/>
            </a:pPr>
            <a:r>
              <a:rPr lang="en-US" altLang="zh-TW" dirty="0" smtClean="0"/>
              <a:t>version of the whole diagram</a:t>
            </a: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100" dirty="0" smtClean="0"/>
              <a:t>The bifurcation diagram is a fractal (</a:t>
            </a:r>
            <a:r>
              <a:rPr lang="zh-TW" altLang="zh-TW" sz="3100" dirty="0" smtClean="0"/>
              <a:t>碎形</a:t>
            </a:r>
            <a:r>
              <a:rPr lang="en-US" altLang="zh-TW" sz="3100" dirty="0" smtClean="0"/>
              <a:t>):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9525" cy="2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175" y="3467100"/>
            <a:ext cx="6219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48050"/>
            <a:ext cx="4419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3779912" y="1268760"/>
            <a:ext cx="1080120" cy="1368152"/>
          </a:xfrm>
          <a:prstGeom prst="rect">
            <a:avLst/>
          </a:prstGeom>
          <a:noFill/>
          <a:ln w="19050">
            <a:solidFill>
              <a:srgbClr val="4D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491880" y="6165304"/>
            <a:ext cx="216024" cy="2880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 rot="2446586">
            <a:off x="3452848" y="2667650"/>
            <a:ext cx="432048" cy="700075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 rot="16200000">
            <a:off x="4626006" y="5967282"/>
            <a:ext cx="360040" cy="7560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None/>
            </a:pPr>
            <a:r>
              <a:rPr lang="en-US" altLang="zh-TW" dirty="0" smtClean="0"/>
              <a:t>(1) </a:t>
            </a:r>
            <a:r>
              <a:rPr lang="en-US" altLang="zh-TW" dirty="0" err="1" smtClean="0">
                <a:solidFill>
                  <a:srgbClr val="4D7620"/>
                </a:solidFill>
              </a:rPr>
              <a:t>Malthusin</a:t>
            </a:r>
            <a:r>
              <a:rPr lang="en-US" altLang="zh-TW" dirty="0" smtClean="0">
                <a:solidFill>
                  <a:srgbClr val="4D7620"/>
                </a:solidFill>
              </a:rPr>
              <a:t> Model </a:t>
            </a:r>
            <a:r>
              <a:rPr lang="en-US" altLang="zh-TW" dirty="0" smtClean="0">
                <a:solidFill>
                  <a:srgbClr val="0070C0"/>
                </a:solidFill>
              </a:rPr>
              <a:t>(The Exponential Law)</a:t>
            </a:r>
          </a:p>
          <a:p>
            <a:pPr marL="578358" indent="-514350">
              <a:buNone/>
            </a:pPr>
            <a:r>
              <a:rPr lang="en-US" altLang="zh-TW" dirty="0" smtClean="0"/>
              <a:t>     Malthus (1798) proposed a mathematical model  which assume </a:t>
            </a:r>
            <a:r>
              <a:rPr lang="en-US" altLang="zh-TW" dirty="0" smtClean="0">
                <a:solidFill>
                  <a:srgbClr val="C00000"/>
                </a:solidFill>
              </a:rPr>
              <a:t>the rate of growth is proportional to the size of the population</a:t>
            </a:r>
            <a:r>
              <a:rPr lang="en-US" altLang="zh-TW" dirty="0" smtClean="0"/>
              <a:t>. Let         be the population size, then</a:t>
            </a:r>
          </a:p>
          <a:p>
            <a:pPr marL="578358" indent="-514350">
              <a:buNone/>
            </a:pPr>
            <a:endParaRPr lang="en-US" altLang="zh-TW" dirty="0" smtClean="0"/>
          </a:p>
          <a:p>
            <a:pPr marL="578358" indent="-514350">
              <a:buNone/>
            </a:pPr>
            <a:endParaRPr lang="en-US" altLang="zh-TW" dirty="0" smtClean="0"/>
          </a:p>
          <a:p>
            <a:pPr marL="578358" indent="-514350">
              <a:buNone/>
            </a:pPr>
            <a:endParaRPr lang="en-US" altLang="zh-TW" dirty="0" smtClean="0"/>
          </a:p>
          <a:p>
            <a:pPr marL="578358" indent="-514350">
              <a:buNone/>
            </a:pPr>
            <a:r>
              <a:rPr lang="en-US" altLang="zh-TW" dirty="0" smtClean="0"/>
              <a:t>     where    is called per capita growth rate or intrinsic growth. </a:t>
            </a:r>
          </a:p>
          <a:p>
            <a:pPr marL="578358" indent="-51435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I. </a:t>
            </a:r>
            <a:r>
              <a:rPr lang="zh-TW" altLang="en-US" dirty="0" smtClean="0"/>
              <a:t>影響人類的生態數學模型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803444" y="3159968"/>
          <a:ext cx="693077" cy="504056"/>
        </p:xfrm>
        <a:graphic>
          <a:graphicData uri="http://schemas.openxmlformats.org/presentationml/2006/ole">
            <p:oleObj spid="_x0000_s1026" name="方程式" r:id="rId3" imgW="279360" imgH="203040" progId="Equation.3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987824" y="3645024"/>
          <a:ext cx="1394463" cy="1368152"/>
        </p:xfrm>
        <a:graphic>
          <a:graphicData uri="http://schemas.openxmlformats.org/presentationml/2006/ole">
            <p:oleObj spid="_x0000_s1027" name="方程式" r:id="rId4" imgW="672840" imgH="6602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195736" y="5085184"/>
          <a:ext cx="282575" cy="314325"/>
        </p:xfrm>
        <a:graphic>
          <a:graphicData uri="http://schemas.openxmlformats.org/presentationml/2006/ole">
            <p:oleObj spid="_x0000_s1029" name="方程式" r:id="rId5" imgW="11412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2200" dirty="0"/>
              <a:t>i</a:t>
            </a:r>
            <a:r>
              <a:rPr lang="en-US" altLang="zh-TW" sz="2200" dirty="0" smtClean="0"/>
              <a:t>s chaotic if</a:t>
            </a:r>
          </a:p>
          <a:p>
            <a:pPr marL="514350" indent="-514350">
              <a:buAutoNum type="romanLcParenBoth"/>
            </a:pPr>
            <a:r>
              <a:rPr lang="en-US" altLang="zh-TW" sz="2200" dirty="0" smtClean="0"/>
              <a:t>Period three       period </a:t>
            </a:r>
          </a:p>
          <a:p>
            <a:pPr marL="514350" indent="-514350">
              <a:buAutoNum type="romanLcParenBoth"/>
            </a:pPr>
            <a:r>
              <a:rPr lang="en-US" altLang="zh-TW" sz="2200" dirty="0" smtClean="0"/>
              <a:t>If    has a periodic point of least period not a power of 2,</a:t>
            </a:r>
          </a:p>
          <a:p>
            <a:pPr marL="514350" indent="-514350">
              <a:buNone/>
            </a:pPr>
            <a:r>
              <a:rPr lang="en-US" altLang="zh-TW" sz="2200" dirty="0"/>
              <a:t> </a:t>
            </a:r>
            <a:r>
              <a:rPr lang="en-US" altLang="zh-TW" sz="2200" dirty="0" smtClean="0"/>
              <a:t>       then                   “Scramble” set   S (uncountable) </a:t>
            </a:r>
            <a:r>
              <a:rPr lang="en-US" altLang="zh-TW" sz="2200" dirty="0" err="1" smtClean="0"/>
              <a:t>s.t</a:t>
            </a:r>
            <a:r>
              <a:rPr lang="en-US" altLang="zh-TW" sz="2200" dirty="0" smtClean="0"/>
              <a:t>.</a:t>
            </a:r>
          </a:p>
          <a:p>
            <a:pPr marL="514350" indent="-514350">
              <a:buNone/>
            </a:pPr>
            <a:r>
              <a:rPr lang="en-US" altLang="zh-TW" sz="2200" dirty="0"/>
              <a:t> </a:t>
            </a:r>
            <a:r>
              <a:rPr lang="en-US" altLang="zh-TW" sz="2200" dirty="0" smtClean="0"/>
              <a:t>       (a)                in  S</a:t>
            </a:r>
          </a:p>
          <a:p>
            <a:pPr marL="514350" indent="-514350">
              <a:buNone/>
            </a:pPr>
            <a:r>
              <a:rPr lang="en-US" altLang="zh-TW" sz="2200" dirty="0"/>
              <a:t> </a:t>
            </a:r>
            <a:r>
              <a:rPr lang="en-US" altLang="zh-TW" sz="2200" dirty="0" smtClean="0"/>
              <a:t>  </a:t>
            </a:r>
          </a:p>
          <a:p>
            <a:pPr marL="514350" indent="-514350">
              <a:buNone/>
            </a:pPr>
            <a:endParaRPr lang="en-US" altLang="zh-TW" sz="2200" dirty="0"/>
          </a:p>
          <a:p>
            <a:pPr marL="514350" indent="-514350">
              <a:buNone/>
            </a:pPr>
            <a:r>
              <a:rPr lang="en-US" altLang="zh-TW" sz="2200" dirty="0" smtClean="0"/>
              <a:t>        (b)                      period point       of                          </a:t>
            </a:r>
            <a:endParaRPr lang="en-US" altLang="zh-TW" sz="2200" dirty="0"/>
          </a:p>
          <a:p>
            <a:pPr>
              <a:buNone/>
            </a:pPr>
            <a:endParaRPr lang="zh-TW" altLang="en-US" sz="2200" dirty="0"/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zh-TW" dirty="0" smtClean="0"/>
              <a:t>Chaos in the sense of Li and </a:t>
            </a:r>
            <a:r>
              <a:rPr lang="en-US" altLang="zh-TW" dirty="0" err="1" smtClean="0"/>
              <a:t>Yorke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200" u="sng" dirty="0" smtClean="0"/>
              <a:t>Reference: </a:t>
            </a:r>
            <a:r>
              <a:rPr lang="en-US" altLang="zh-TW" sz="2200" dirty="0" smtClean="0"/>
              <a:t>Li (</a:t>
            </a:r>
            <a:r>
              <a:rPr lang="zh-TW" altLang="en-US" sz="2200" dirty="0" smtClean="0"/>
              <a:t>李天岩</a:t>
            </a:r>
            <a:r>
              <a:rPr lang="en-US" altLang="zh-TW" sz="2200" dirty="0" smtClean="0"/>
              <a:t>, </a:t>
            </a:r>
            <a:r>
              <a:rPr lang="zh-TW" altLang="en-US" sz="2200" dirty="0" smtClean="0"/>
              <a:t>清華</a:t>
            </a:r>
            <a:r>
              <a:rPr lang="en-US" altLang="zh-TW" sz="2200" dirty="0" smtClean="0"/>
              <a:t>1968) and </a:t>
            </a:r>
            <a:r>
              <a:rPr lang="en-US" altLang="zh-TW" sz="2200" dirty="0" err="1" smtClean="0"/>
              <a:t>Yorke</a:t>
            </a:r>
            <a:r>
              <a:rPr lang="en-US" altLang="zh-TW" sz="2200" dirty="0" smtClean="0"/>
              <a:t>,</a:t>
            </a:r>
            <a:br>
              <a:rPr lang="en-US" altLang="zh-TW" sz="2200" dirty="0" smtClean="0"/>
            </a:br>
            <a:r>
              <a:rPr lang="en-US" altLang="zh-TW" sz="2200" dirty="0" smtClean="0"/>
              <a:t> Period three implies chaos, AMS Monthly (1975)</a:t>
            </a:r>
            <a:endParaRPr lang="zh-TW" altLang="en-US" sz="2200" dirty="0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071670" y="1428736"/>
          <a:ext cx="4379913" cy="538162"/>
        </p:xfrm>
        <a:graphic>
          <a:graphicData uri="http://schemas.openxmlformats.org/presentationml/2006/ole">
            <p:oleObj spid="_x0000_s84995" name="方程式" r:id="rId3" imgW="1841400" imgH="228600" progId="Equation.3">
              <p:embed/>
            </p:oleObj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2786050" y="2357430"/>
          <a:ext cx="449263" cy="358775"/>
        </p:xfrm>
        <a:graphic>
          <a:graphicData uri="http://schemas.openxmlformats.org/presentationml/2006/ole">
            <p:oleObj spid="_x0000_s84996" name="方程式" r:id="rId4" imgW="190440" imgH="152280" progId="Equation.3">
              <p:embed/>
            </p:oleObj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4286248" y="2285992"/>
          <a:ext cx="1347787" cy="477838"/>
        </p:xfrm>
        <a:graphic>
          <a:graphicData uri="http://schemas.openxmlformats.org/presentationml/2006/ole">
            <p:oleObj spid="_x0000_s84997" name="方程式" r:id="rId5" imgW="571320" imgH="203040" progId="Equation.3">
              <p:embed/>
            </p:oleObj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1214414" y="2714620"/>
          <a:ext cx="360362" cy="479425"/>
        </p:xfrm>
        <a:graphic>
          <a:graphicData uri="http://schemas.openxmlformats.org/presentationml/2006/ole">
            <p:oleObj spid="_x0000_s84998" name="方程式" r:id="rId6" imgW="152280" imgH="203040" progId="Equation.3">
              <p:embed/>
            </p:oleObj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2000232" y="3071810"/>
          <a:ext cx="1498600" cy="477837"/>
        </p:xfrm>
        <a:graphic>
          <a:graphicData uri="http://schemas.openxmlformats.org/presentationml/2006/ole">
            <p:oleObj spid="_x0000_s84999" name="方程式" r:id="rId7" imgW="634680" imgH="203040" progId="Equation.3">
              <p:embed/>
            </p:oleObj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1714480" y="3429000"/>
          <a:ext cx="1108075" cy="477838"/>
        </p:xfrm>
        <a:graphic>
          <a:graphicData uri="http://schemas.openxmlformats.org/presentationml/2006/ole">
            <p:oleObj spid="_x0000_s85000" name="方程式" r:id="rId8" imgW="469800" imgH="203040" progId="Equation.3">
              <p:embed/>
            </p:oleObj>
          </a:graphicData>
        </a:graphic>
      </p:graphicFrame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3929058" y="3429000"/>
          <a:ext cx="3714776" cy="1332347"/>
        </p:xfrm>
        <a:graphic>
          <a:graphicData uri="http://schemas.openxmlformats.org/presentationml/2006/ole">
            <p:oleObj spid="_x0000_s85001" name="方程式" r:id="rId9" imgW="1765080" imgH="634680" progId="Equation.3">
              <p:embed/>
            </p:oleObj>
          </a:graphicData>
        </a:graphic>
      </p:graphicFrame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1785918" y="4665674"/>
          <a:ext cx="1585913" cy="477838"/>
        </p:xfrm>
        <a:graphic>
          <a:graphicData uri="http://schemas.openxmlformats.org/presentationml/2006/ole">
            <p:oleObj spid="_x0000_s85002" name="方程式" r:id="rId10" imgW="672840" imgH="203040" progId="Equation.3">
              <p:embed/>
            </p:oleObj>
          </a:graphicData>
        </a:graphic>
      </p:graphicFrame>
      <p:graphicFrame>
        <p:nvGraphicFramePr>
          <p:cNvPr id="85003" name="Object 11"/>
          <p:cNvGraphicFramePr>
            <a:graphicFrameLocks noChangeAspect="1"/>
          </p:cNvGraphicFramePr>
          <p:nvPr/>
        </p:nvGraphicFramePr>
        <p:xfrm>
          <a:off x="5357818" y="4643446"/>
          <a:ext cx="360362" cy="387350"/>
        </p:xfrm>
        <a:graphic>
          <a:graphicData uri="http://schemas.openxmlformats.org/presentationml/2006/ole">
            <p:oleObj spid="_x0000_s85003" name="方程式" r:id="rId11" imgW="152280" imgH="164880" progId="Equation.3">
              <p:embed/>
            </p:oleObj>
          </a:graphicData>
        </a:graphic>
      </p:graphicFrame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6215074" y="4643446"/>
          <a:ext cx="360363" cy="477838"/>
        </p:xfrm>
        <a:graphic>
          <a:graphicData uri="http://schemas.openxmlformats.org/presentationml/2006/ole">
            <p:oleObj spid="_x0000_s85004" name="方程式" r:id="rId12" imgW="152280" imgH="203040" progId="Equation.3">
              <p:embed/>
            </p:oleObj>
          </a:graphicData>
        </a:graphic>
      </p:graphicFrame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4071934" y="5000636"/>
          <a:ext cx="3240088" cy="850900"/>
        </p:xfrm>
        <a:graphic>
          <a:graphicData uri="http://schemas.openxmlformats.org/presentationml/2006/ole">
            <p:oleObj spid="_x0000_s85005" name="方程式" r:id="rId13" imgW="14983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err="1" smtClean="0"/>
              <a:t>Sharkovsky</a:t>
            </a:r>
            <a:r>
              <a:rPr lang="en-US" altLang="zh-TW" dirty="0" smtClean="0"/>
              <a:t> ordering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If           and f has periodic point of period </a:t>
            </a:r>
          </a:p>
          <a:p>
            <a:pPr>
              <a:buNone/>
            </a:pPr>
            <a:r>
              <a:rPr lang="en-US" altLang="zh-TW" dirty="0" smtClean="0"/>
              <a:t>Then f has a periodic point of period   . </a:t>
            </a:r>
          </a:p>
          <a:p>
            <a:pPr>
              <a:buNone/>
            </a:pP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err="1" smtClean="0"/>
              <a:t>Shorkovsky</a:t>
            </a:r>
            <a:r>
              <a:rPr lang="en-US" altLang="zh-TW" b="1" dirty="0" smtClean="0"/>
              <a:t> Theorem(1960): </a:t>
            </a:r>
            <a:endParaRPr lang="zh-TW" altLang="en-US" b="1" dirty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857356" y="2071678"/>
          <a:ext cx="3960813" cy="2581275"/>
        </p:xfrm>
        <a:graphic>
          <a:graphicData uri="http://schemas.openxmlformats.org/presentationml/2006/ole">
            <p:oleObj spid="_x0000_s86018" name="方程式" r:id="rId3" imgW="1714320" imgH="1117440" progId="Equation.3">
              <p:embed/>
            </p:oleObj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1000100" y="4714884"/>
          <a:ext cx="935038" cy="447665"/>
        </p:xfrm>
        <a:graphic>
          <a:graphicData uri="http://schemas.openxmlformats.org/presentationml/2006/ole">
            <p:oleObj spid="_x0000_s86019" name="方程式" r:id="rId4" imgW="380880" imgH="177480" progId="Equation.3">
              <p:embed/>
            </p:oleObj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6786578" y="5286388"/>
          <a:ext cx="298450" cy="388938"/>
        </p:xfrm>
        <a:graphic>
          <a:graphicData uri="http://schemas.openxmlformats.org/presentationml/2006/ole">
            <p:oleObj spid="_x0000_s86020" name="方程式" r:id="rId5" imgW="126720" imgH="164880" progId="Equation.3">
              <p:embed/>
            </p:oleObj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7786710" y="4714884"/>
          <a:ext cx="358775" cy="388938"/>
        </p:xfrm>
        <a:graphic>
          <a:graphicData uri="http://schemas.openxmlformats.org/presentationml/2006/ole">
            <p:oleObj spid="_x0000_s86021" name="方程式" r:id="rId6" imgW="152280" imgH="16488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2400" dirty="0" smtClean="0"/>
              <a:t>                  is chaotic on       if</a:t>
            </a:r>
          </a:p>
          <a:p>
            <a:pPr marL="571500" indent="-571500">
              <a:buAutoNum type="romanLcParenBoth"/>
            </a:pPr>
            <a:r>
              <a:rPr lang="en-US" altLang="zh-TW" sz="2400" dirty="0" smtClean="0"/>
              <a:t>    has sensitive dependence on initial conditions.</a:t>
            </a:r>
          </a:p>
          <a:p>
            <a:pPr marL="571500" indent="-571500">
              <a:buAutoNum type="romanLcParenBoth"/>
            </a:pPr>
            <a:r>
              <a:rPr lang="en-US" altLang="zh-TW" sz="2400" dirty="0" smtClean="0"/>
              <a:t>    is topological transitive</a:t>
            </a:r>
          </a:p>
          <a:p>
            <a:pPr marL="571500" indent="-571500">
              <a:buAutoNum type="romanLcParenBoth"/>
            </a:pPr>
            <a:r>
              <a:rPr lang="en-US" altLang="zh-TW" sz="2400" dirty="0" smtClean="0"/>
              <a:t>Periodic points are dense in </a:t>
            </a:r>
          </a:p>
          <a:p>
            <a:pPr marL="571500" indent="-571500">
              <a:buNone/>
            </a:pPr>
            <a:r>
              <a:rPr lang="en-US" altLang="zh-TW" sz="2400" dirty="0" smtClean="0"/>
              <a:t>    </a:t>
            </a:r>
            <a:r>
              <a:rPr lang="en-US" altLang="zh-TW" sz="1100" dirty="0" smtClean="0"/>
              <a:t>    </a:t>
            </a:r>
          </a:p>
          <a:p>
            <a:pPr marL="571500" indent="-571500">
              <a:buNone/>
            </a:pPr>
            <a:r>
              <a:rPr lang="en-US" altLang="zh-TW" sz="2400" dirty="0" smtClean="0"/>
              <a:t>          is topological transitive if for</a:t>
            </a:r>
          </a:p>
          <a:p>
            <a:pPr marL="571500" indent="-571500">
              <a:buNone/>
            </a:pPr>
            <a:r>
              <a:rPr lang="en-US" altLang="zh-TW" sz="2400" dirty="0" smtClean="0"/>
              <a:t>   there exists           such that 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sz="4000" dirty="0" smtClean="0"/>
              <a:t>Chaos in the sense of </a:t>
            </a:r>
            <a:r>
              <a:rPr lang="en-US" altLang="zh-TW" sz="4000" dirty="0" err="1" smtClean="0"/>
              <a:t>Devaney</a:t>
            </a:r>
            <a:endParaRPr lang="zh-TW" altLang="en-US" sz="4000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876285" y="1522403"/>
          <a:ext cx="1552575" cy="477837"/>
        </p:xfrm>
        <a:graphic>
          <a:graphicData uri="http://schemas.openxmlformats.org/presentationml/2006/ole">
            <p:oleObj spid="_x0000_s87042" name="方程式" r:id="rId3" imgW="660240" imgH="203040" progId="Equation.3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4429124" y="1500174"/>
          <a:ext cx="385762" cy="447675"/>
        </p:xfrm>
        <a:graphic>
          <a:graphicData uri="http://schemas.openxmlformats.org/presentationml/2006/ole">
            <p:oleObj spid="_x0000_s87043" name="方程式" r:id="rId4" imgW="152280" imgH="177480" progId="Equation.3">
              <p:embed/>
            </p:oleObj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5257807" y="2695573"/>
          <a:ext cx="385763" cy="447675"/>
        </p:xfrm>
        <a:graphic>
          <a:graphicData uri="http://schemas.openxmlformats.org/presentationml/2006/ole">
            <p:oleObj spid="_x0000_s87044" name="方程式" r:id="rId5" imgW="152280" imgH="177480" progId="Equation.3">
              <p:embed/>
            </p:oleObj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6000760" y="3543974"/>
          <a:ext cx="1608138" cy="511175"/>
        </p:xfrm>
        <a:graphic>
          <a:graphicData uri="http://schemas.openxmlformats.org/presentationml/2006/ole">
            <p:oleObj spid="_x0000_s87045" name="方程式" r:id="rId6" imgW="634680" imgH="203040" progId="Equation.3">
              <p:embed/>
            </p:oleObj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2714612" y="4000504"/>
          <a:ext cx="755650" cy="379412"/>
        </p:xfrm>
        <a:graphic>
          <a:graphicData uri="http://schemas.openxmlformats.org/presentationml/2006/ole">
            <p:oleObj spid="_x0000_s87046" name="方程式" r:id="rId7" imgW="355320" imgH="177480" progId="Equation.3">
              <p:embed/>
            </p:oleObj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5143504" y="3929066"/>
          <a:ext cx="2024062" cy="487362"/>
        </p:xfrm>
        <a:graphic>
          <a:graphicData uri="http://schemas.openxmlformats.org/presentationml/2006/ole">
            <p:oleObj spid="_x0000_s87047" name="方程式" r:id="rId8" imgW="952200" imgH="228600" progId="Equation.3">
              <p:embed/>
            </p:oleObj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1071538" y="1857364"/>
          <a:ext cx="323850" cy="433387"/>
        </p:xfrm>
        <a:graphic>
          <a:graphicData uri="http://schemas.openxmlformats.org/presentationml/2006/ole">
            <p:oleObj spid="_x0000_s87049" name="方程式" r:id="rId9" imgW="152280" imgH="203040" progId="Equation.3">
              <p:embed/>
            </p:oleObj>
          </a:graphicData>
        </a:graphic>
      </p:graphicFrame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1071538" y="2285992"/>
          <a:ext cx="323850" cy="433387"/>
        </p:xfrm>
        <a:graphic>
          <a:graphicData uri="http://schemas.openxmlformats.org/presentationml/2006/ole">
            <p:oleObj spid="_x0000_s87050" name="方程式" r:id="rId10" imgW="152280" imgH="203040" progId="Equation.3">
              <p:embed/>
            </p:oleObj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1071538" y="3500438"/>
          <a:ext cx="323850" cy="433387"/>
        </p:xfrm>
        <a:graphic>
          <a:graphicData uri="http://schemas.openxmlformats.org/presentationml/2006/ole">
            <p:oleObj spid="_x0000_s87051" name="方程式" r:id="rId11" imgW="1522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412776"/>
            <a:ext cx="532859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b="1" dirty="0" smtClean="0"/>
          </a:p>
          <a:p>
            <a:pPr>
              <a:buNone/>
            </a:pPr>
            <a:r>
              <a:rPr lang="en-US" altLang="zh-TW" sz="2800" dirty="0" smtClean="0">
                <a:solidFill>
                  <a:srgbClr val="4D7620"/>
                </a:solidFill>
              </a:rPr>
              <a:t>Fashion Dress, designed and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rgbClr val="4D7620"/>
                </a:solidFill>
              </a:rPr>
              <a:t>made by </a:t>
            </a:r>
            <a:r>
              <a:rPr lang="en-US" altLang="zh-TW" sz="2800" dirty="0" err="1" smtClean="0">
                <a:solidFill>
                  <a:srgbClr val="4D7620"/>
                </a:solidFill>
              </a:rPr>
              <a:t>Eri</a:t>
            </a:r>
            <a:r>
              <a:rPr lang="en-US" altLang="zh-TW" sz="2800" dirty="0" smtClean="0">
                <a:solidFill>
                  <a:srgbClr val="4D7620"/>
                </a:solidFill>
              </a:rPr>
              <a:t> Matsui, Keiko 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rgbClr val="4D7620"/>
                </a:solidFill>
              </a:rPr>
              <a:t>Kimoto, and Kazuyuki </a:t>
            </a:r>
            <a:r>
              <a:rPr lang="en-US" altLang="zh-TW" sz="2800" dirty="0" err="1" smtClean="0">
                <a:solidFill>
                  <a:srgbClr val="4D7620"/>
                </a:solidFill>
              </a:rPr>
              <a:t>Aihara</a:t>
            </a:r>
            <a:r>
              <a:rPr lang="en-US" altLang="zh-TW" sz="2800" dirty="0" smtClean="0">
                <a:solidFill>
                  <a:srgbClr val="4D7620"/>
                </a:solidFill>
              </a:rPr>
              <a:t> 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0070C0"/>
                </a:solidFill>
              </a:rPr>
              <a:t>(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Eri</a:t>
            </a:r>
            <a:r>
              <a:rPr lang="en-US" altLang="zh-TW" sz="2400" dirty="0" smtClean="0">
                <a:solidFill>
                  <a:srgbClr val="0070C0"/>
                </a:solidFill>
              </a:rPr>
              <a:t> Matsui is a famous fashion 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0070C0"/>
                </a:solidFill>
              </a:rPr>
              <a:t>designer in Japan) </a:t>
            </a:r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r>
              <a:rPr lang="en-US" altLang="zh-TW" sz="2000" dirty="0" smtClean="0"/>
              <a:t>This dress is designed based on the </a:t>
            </a:r>
          </a:p>
          <a:p>
            <a:pPr>
              <a:buNone/>
            </a:pPr>
            <a:r>
              <a:rPr lang="en-US" altLang="zh-TW" sz="2000" dirty="0" smtClean="0"/>
              <a:t>bifurcation diagram of the logistic map </a:t>
            </a:r>
          </a:p>
          <a:p>
            <a:pPr>
              <a:buNone/>
            </a:pPr>
            <a:endParaRPr lang="en-US" altLang="zh-TW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6915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0090" y="1296608"/>
            <a:ext cx="26574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373216"/>
            <a:ext cx="2381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412776"/>
            <a:ext cx="4716016" cy="4525963"/>
          </a:xfrm>
        </p:spPr>
        <p:txBody>
          <a:bodyPr/>
          <a:lstStyle/>
          <a:p>
            <a:pPr>
              <a:buNone/>
            </a:pPr>
            <a:r>
              <a:rPr lang="en-US" altLang="zh-TW" sz="2000" dirty="0" smtClean="0"/>
              <a:t>This dress is designed based on </a:t>
            </a:r>
          </a:p>
          <a:p>
            <a:pPr>
              <a:buNone/>
            </a:pPr>
            <a:r>
              <a:rPr lang="en-US" altLang="zh-TW" sz="2000" dirty="0" smtClean="0"/>
              <a:t>the following two-dimensional </a:t>
            </a:r>
          </a:p>
          <a:p>
            <a:pPr>
              <a:buNone/>
            </a:pPr>
            <a:r>
              <a:rPr lang="en-US" altLang="zh-TW" sz="2000" dirty="0" smtClean="0"/>
              <a:t>chaotic map: 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99" y="2735424"/>
            <a:ext cx="5048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811" y="371128"/>
            <a:ext cx="37719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400" dirty="0" smtClean="0"/>
              <a:t>In the mid 1930’s, the Italian biologist Umberto </a:t>
            </a:r>
          </a:p>
          <a:p>
            <a:pPr>
              <a:buNone/>
            </a:pPr>
            <a:r>
              <a:rPr lang="en-US" altLang="zh-TW" sz="2400" dirty="0" err="1" smtClean="0"/>
              <a:t>D’Ancona</a:t>
            </a:r>
            <a:r>
              <a:rPr lang="en-US" altLang="zh-TW" sz="2400" dirty="0" smtClean="0"/>
              <a:t> was studying the population variation of </a:t>
            </a:r>
          </a:p>
          <a:p>
            <a:pPr>
              <a:buNone/>
            </a:pPr>
            <a:r>
              <a:rPr lang="en-US" altLang="zh-TW" sz="2400" dirty="0" smtClean="0"/>
              <a:t>various species of fish that interact with each other. </a:t>
            </a:r>
          </a:p>
          <a:p>
            <a:pPr>
              <a:buNone/>
            </a:pPr>
            <a:r>
              <a:rPr lang="en-US" altLang="zh-TW" sz="2400" dirty="0" smtClean="0"/>
              <a:t>The </a:t>
            </a:r>
            <a:r>
              <a:rPr lang="en-US" altLang="zh-TW" sz="2400" dirty="0" err="1" smtClean="0"/>
              <a:t>selachisns</a:t>
            </a:r>
            <a:r>
              <a:rPr lang="en-US" altLang="zh-TW" sz="2400" dirty="0" smtClean="0"/>
              <a:t> (sharks) is the predator and the </a:t>
            </a:r>
          </a:p>
          <a:p>
            <a:pPr>
              <a:buNone/>
            </a:pPr>
            <a:r>
              <a:rPr lang="en-US" altLang="zh-TW" sz="2400" dirty="0" smtClean="0"/>
              <a:t>food fish are prey. The data shows </a:t>
            </a:r>
            <a:r>
              <a:rPr lang="en-US" altLang="zh-TW" sz="2400" dirty="0" smtClean="0">
                <a:solidFill>
                  <a:srgbClr val="C00000"/>
                </a:solidFill>
              </a:rPr>
              <a:t>periodic 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fluctuation of the population of prey and predator</a:t>
            </a:r>
            <a:r>
              <a:rPr lang="en-US" altLang="zh-TW" sz="2400" dirty="0" smtClean="0"/>
              <a:t>. </a:t>
            </a:r>
          </a:p>
          <a:p>
            <a:pPr>
              <a:buNone/>
            </a:pPr>
            <a:endParaRPr lang="en-US" altLang="zh-TW" sz="1300" dirty="0" smtClean="0"/>
          </a:p>
          <a:p>
            <a:pPr>
              <a:buNone/>
            </a:pPr>
            <a:r>
              <a:rPr lang="en-US" altLang="zh-TW" sz="1600" dirty="0" smtClean="0"/>
              <a:t>The data of food fish for the port of Fiume, Italy, during the years 1914-1923:</a:t>
            </a:r>
          </a:p>
          <a:p>
            <a:pPr>
              <a:buNone/>
            </a:pPr>
            <a:endParaRPr lang="en-US" altLang="zh-TW" sz="1600" dirty="0" smtClean="0"/>
          </a:p>
          <a:p>
            <a:pPr>
              <a:buNone/>
            </a:pPr>
            <a:endParaRPr lang="zh-TW" altLang="en-US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err="1" smtClean="0"/>
              <a:t>Lotka-Volterra</a:t>
            </a:r>
            <a:r>
              <a:rPr lang="en-US" altLang="zh-TW" sz="3200" dirty="0" smtClean="0"/>
              <a:t> Predator-Prey model</a:t>
            </a:r>
            <a:endParaRPr lang="zh-TW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5536" y="4797153"/>
          <a:ext cx="8533460" cy="936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3346"/>
                <a:gridCol w="853346"/>
                <a:gridCol w="853346"/>
                <a:gridCol w="853346"/>
                <a:gridCol w="853346"/>
                <a:gridCol w="853346"/>
                <a:gridCol w="853346"/>
                <a:gridCol w="853346"/>
                <a:gridCol w="853346"/>
                <a:gridCol w="853346"/>
              </a:tblGrid>
              <a:tr h="38105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1917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1919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1921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1922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1923</a:t>
                      </a:r>
                      <a:endParaRPr lang="zh-TW" altLang="en-US" dirty="0"/>
                    </a:p>
                  </a:txBody>
                  <a:tcPr/>
                </a:tc>
              </a:tr>
              <a:tr h="55504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4D7620"/>
                          </a:solidFill>
                        </a:rPr>
                        <a:t>11.9%</a:t>
                      </a:r>
                      <a:endParaRPr lang="zh-TW" altLang="en-US" b="1" dirty="0">
                        <a:solidFill>
                          <a:srgbClr val="4D762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4D7620"/>
                          </a:solidFill>
                        </a:rPr>
                        <a:t>21.4%</a:t>
                      </a:r>
                      <a:endParaRPr lang="zh-TW" altLang="en-US" b="1" dirty="0">
                        <a:solidFill>
                          <a:srgbClr val="4D762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4D7620"/>
                          </a:solidFill>
                        </a:rPr>
                        <a:t>22.1%</a:t>
                      </a:r>
                      <a:endParaRPr lang="zh-TW" altLang="en-US" b="1" dirty="0">
                        <a:solidFill>
                          <a:srgbClr val="4D762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4D7620"/>
                          </a:solidFill>
                        </a:rPr>
                        <a:t>21.2%</a:t>
                      </a:r>
                      <a:endParaRPr lang="zh-TW" altLang="en-US" b="1" dirty="0">
                        <a:solidFill>
                          <a:srgbClr val="4D762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4D7620"/>
                          </a:solidFill>
                        </a:rPr>
                        <a:t>36.4%</a:t>
                      </a:r>
                      <a:endParaRPr lang="zh-TW" altLang="en-US" b="1" dirty="0">
                        <a:solidFill>
                          <a:srgbClr val="4D762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4D7620"/>
                          </a:solidFill>
                        </a:rPr>
                        <a:t>27.3%</a:t>
                      </a:r>
                      <a:endParaRPr lang="zh-TW" altLang="en-US" b="1" dirty="0">
                        <a:solidFill>
                          <a:srgbClr val="4D762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4D7620"/>
                          </a:solidFill>
                        </a:rPr>
                        <a:t>16.0%</a:t>
                      </a:r>
                      <a:endParaRPr lang="zh-TW" altLang="en-US" b="1" dirty="0">
                        <a:solidFill>
                          <a:srgbClr val="4D762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4D7620"/>
                          </a:solidFill>
                        </a:rPr>
                        <a:t>15.9%</a:t>
                      </a:r>
                      <a:endParaRPr lang="zh-TW" altLang="en-US" b="1" dirty="0">
                        <a:solidFill>
                          <a:srgbClr val="4D762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4D7620"/>
                          </a:solidFill>
                        </a:rPr>
                        <a:t>14.8%</a:t>
                      </a:r>
                      <a:endParaRPr lang="zh-TW" altLang="en-US" b="1" dirty="0">
                        <a:solidFill>
                          <a:srgbClr val="4D762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4D7620"/>
                          </a:solidFill>
                        </a:rPr>
                        <a:t>10.7%</a:t>
                      </a:r>
                      <a:endParaRPr lang="zh-TW" altLang="en-US" b="1" dirty="0">
                        <a:solidFill>
                          <a:srgbClr val="4D762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dirty="0" smtClean="0"/>
              <a:t>He was puzzled and turn the problem to his </a:t>
            </a:r>
          </a:p>
          <a:p>
            <a:pPr>
              <a:buNone/>
            </a:pPr>
            <a:r>
              <a:rPr lang="en-US" altLang="zh-TW" dirty="0" smtClean="0"/>
              <a:t>colleague, Vito </a:t>
            </a:r>
            <a:r>
              <a:rPr lang="en-US" altLang="zh-TW" dirty="0" err="1" smtClean="0"/>
              <a:t>Volterra</a:t>
            </a:r>
            <a:r>
              <a:rPr lang="en-US" altLang="zh-TW" dirty="0" smtClean="0"/>
              <a:t>, the famous Italian </a:t>
            </a:r>
          </a:p>
          <a:p>
            <a:pPr>
              <a:buNone/>
            </a:pPr>
            <a:r>
              <a:rPr lang="en-US" altLang="zh-TW" dirty="0" smtClean="0"/>
              <a:t>mathematician. </a:t>
            </a:r>
            <a:r>
              <a:rPr lang="en-US" altLang="zh-TW" dirty="0" err="1" smtClean="0"/>
              <a:t>Volterra</a:t>
            </a:r>
            <a:r>
              <a:rPr lang="en-US" altLang="zh-TW" dirty="0" smtClean="0"/>
              <a:t> </a:t>
            </a:r>
            <a:r>
              <a:rPr lang="en-US" altLang="zh-TW" smtClean="0"/>
              <a:t>constructed a mathematical </a:t>
            </a:r>
            <a:r>
              <a:rPr lang="en-US" altLang="zh-TW" dirty="0" smtClean="0"/>
              <a:t>model to explain this phenomenon.</a:t>
            </a:r>
            <a:endParaRPr lang="zh-TW" altLang="zh-TW" dirty="0" smtClean="0"/>
          </a:p>
          <a:p>
            <a:pPr>
              <a:buNone/>
            </a:pPr>
            <a:endParaRPr lang="en-US" altLang="zh-TW" sz="1300" dirty="0" smtClean="0"/>
          </a:p>
          <a:p>
            <a:pPr>
              <a:buNone/>
            </a:pPr>
            <a:r>
              <a:rPr lang="en-US" altLang="zh-TW" dirty="0" smtClean="0"/>
              <a:t>Let       be the population of prey at time   . We </a:t>
            </a:r>
          </a:p>
          <a:p>
            <a:pPr>
              <a:buNone/>
            </a:pPr>
            <a:r>
              <a:rPr lang="en-US" altLang="zh-TW" dirty="0" smtClean="0"/>
              <a:t>assume that in the absence of predation,  </a:t>
            </a:r>
          </a:p>
          <a:p>
            <a:pPr>
              <a:buNone/>
            </a:pPr>
            <a:r>
              <a:rPr lang="en-US" altLang="zh-TW" dirty="0" smtClean="0"/>
              <a:t>grows exponentially. The predator consumes </a:t>
            </a:r>
          </a:p>
          <a:p>
            <a:pPr>
              <a:buNone/>
            </a:pPr>
            <a:r>
              <a:rPr lang="en-US" altLang="zh-TW" dirty="0" smtClean="0"/>
              <a:t>prey and the growth rate is proportional to the </a:t>
            </a:r>
          </a:p>
          <a:p>
            <a:pPr>
              <a:buNone/>
            </a:pPr>
            <a:r>
              <a:rPr lang="en-US" altLang="zh-TW" dirty="0" smtClean="0"/>
              <a:t>population of prey,     is the death rate of </a:t>
            </a:r>
          </a:p>
          <a:p>
            <a:pPr>
              <a:buNone/>
            </a:pPr>
            <a:r>
              <a:rPr lang="en-US" altLang="zh-TW" dirty="0" smtClean="0"/>
              <a:t>predator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1115616" y="3227047"/>
          <a:ext cx="693738" cy="503237"/>
        </p:xfrm>
        <a:graphic>
          <a:graphicData uri="http://schemas.openxmlformats.org/presentationml/2006/ole">
            <p:oleObj spid="_x0000_s48129" name="方程式" r:id="rId3" imgW="279360" imgH="203040" progId="Equation.3">
              <p:embed/>
            </p:oleObj>
          </a:graphicData>
        </a:graphic>
      </p:graphicFrame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916012" y="3267199"/>
          <a:ext cx="220663" cy="377825"/>
        </p:xfrm>
        <a:graphic>
          <a:graphicData uri="http://schemas.openxmlformats.org/presentationml/2006/ole">
            <p:oleObj spid="_x0000_s48130" name="方程式" r:id="rId4" imgW="88560" imgH="15228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668148" y="4821715"/>
          <a:ext cx="347662" cy="439737"/>
        </p:xfrm>
        <a:graphic>
          <a:graphicData uri="http://schemas.openxmlformats.org/presentationml/2006/ole">
            <p:oleObj spid="_x0000_s48131" name="方程式" r:id="rId5" imgW="13968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135063" y="258763"/>
          <a:ext cx="7196137" cy="6124575"/>
        </p:xfrm>
        <a:graphic>
          <a:graphicData uri="http://schemas.openxmlformats.org/presentationml/2006/ole">
            <p:oleObj spid="_x0000_s31746" name="Equation" r:id="rId3" imgW="3377880" imgH="2869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Periodic orbits in phase plane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489719" y="4638261"/>
            <a:ext cx="540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 flipH="1" flipV="1">
            <a:off x="-324544" y="2852936"/>
            <a:ext cx="3600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rot="5400000" flipH="1" flipV="1">
            <a:off x="1331640" y="2924944"/>
            <a:ext cx="345638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1475656" y="2708920"/>
            <a:ext cx="532859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弧形 35"/>
          <p:cNvSpPr/>
          <p:nvPr/>
        </p:nvSpPr>
        <p:spPr>
          <a:xfrm rot="10800000">
            <a:off x="2771800" y="2204864"/>
            <a:ext cx="914400" cy="914400"/>
          </a:xfrm>
          <a:prstGeom prst="arc">
            <a:avLst>
              <a:gd name="adj1" fmla="val 16200000"/>
              <a:gd name="adj2" fmla="val 5801395"/>
            </a:avLst>
          </a:prstGeom>
          <a:ln w="25400">
            <a:solidFill>
              <a:srgbClr val="08A8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弧形 36"/>
          <p:cNvSpPr/>
          <p:nvPr/>
        </p:nvSpPr>
        <p:spPr>
          <a:xfrm>
            <a:off x="2195736" y="2204864"/>
            <a:ext cx="2160240" cy="909398"/>
          </a:xfrm>
          <a:prstGeom prst="arc">
            <a:avLst>
              <a:gd name="adj1" fmla="val 15798357"/>
              <a:gd name="adj2" fmla="val 5868683"/>
            </a:avLst>
          </a:prstGeom>
          <a:ln w="25400">
            <a:solidFill>
              <a:srgbClr val="08A8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弧形 39"/>
          <p:cNvSpPr/>
          <p:nvPr/>
        </p:nvSpPr>
        <p:spPr>
          <a:xfrm rot="10800000">
            <a:off x="2267744" y="1772816"/>
            <a:ext cx="1828800" cy="1828800"/>
          </a:xfrm>
          <a:prstGeom prst="arc">
            <a:avLst>
              <a:gd name="adj1" fmla="val 16282093"/>
              <a:gd name="adj2" fmla="val 5400885"/>
            </a:avLst>
          </a:prstGeom>
          <a:ln w="25400">
            <a:solidFill>
              <a:srgbClr val="08A8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弧形 40"/>
          <p:cNvSpPr/>
          <p:nvPr/>
        </p:nvSpPr>
        <p:spPr>
          <a:xfrm>
            <a:off x="1331640" y="1772815"/>
            <a:ext cx="4032448" cy="1845027"/>
          </a:xfrm>
          <a:prstGeom prst="arc">
            <a:avLst>
              <a:gd name="adj1" fmla="val 14898869"/>
              <a:gd name="adj2" fmla="val 6634591"/>
            </a:avLst>
          </a:prstGeom>
          <a:ln w="25400">
            <a:solidFill>
              <a:srgbClr val="08A8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08A810"/>
                </a:solidFill>
              </a:ln>
            </a:endParaRPr>
          </a:p>
        </p:txBody>
      </p:sp>
      <p:sp>
        <p:nvSpPr>
          <p:cNvPr id="42" name="弧形 41"/>
          <p:cNvSpPr/>
          <p:nvPr/>
        </p:nvSpPr>
        <p:spPr>
          <a:xfrm>
            <a:off x="1691680" y="1988840"/>
            <a:ext cx="3240360" cy="1403717"/>
          </a:xfrm>
          <a:prstGeom prst="arc">
            <a:avLst>
              <a:gd name="adj1" fmla="val 15798357"/>
              <a:gd name="adj2" fmla="val 6321329"/>
            </a:avLst>
          </a:prstGeom>
          <a:ln w="25400">
            <a:solidFill>
              <a:srgbClr val="08A8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08A810"/>
                </a:solidFill>
              </a:ln>
            </a:endParaRPr>
          </a:p>
        </p:txBody>
      </p:sp>
      <p:sp>
        <p:nvSpPr>
          <p:cNvPr id="43" name="弧形 42"/>
          <p:cNvSpPr/>
          <p:nvPr/>
        </p:nvSpPr>
        <p:spPr>
          <a:xfrm rot="10800000">
            <a:off x="2483768" y="1988840"/>
            <a:ext cx="1371600" cy="1371600"/>
          </a:xfrm>
          <a:prstGeom prst="arc">
            <a:avLst>
              <a:gd name="adj1" fmla="val 16524888"/>
              <a:gd name="adj2" fmla="val 5801395"/>
            </a:avLst>
          </a:prstGeom>
          <a:ln w="25400">
            <a:solidFill>
              <a:srgbClr val="08A8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直線單箭頭接點 44"/>
          <p:cNvCxnSpPr/>
          <p:nvPr/>
        </p:nvCxnSpPr>
        <p:spPr>
          <a:xfrm>
            <a:off x="3045430" y="3369364"/>
            <a:ext cx="254361" cy="36445"/>
          </a:xfrm>
          <a:prstGeom prst="straightConnector1">
            <a:avLst/>
          </a:prstGeom>
          <a:ln w="22225">
            <a:solidFill>
              <a:srgbClr val="08A8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3105065" y="3097694"/>
            <a:ext cx="254361" cy="36445"/>
          </a:xfrm>
          <a:prstGeom prst="straightConnector1">
            <a:avLst/>
          </a:prstGeom>
          <a:ln w="22225">
            <a:solidFill>
              <a:srgbClr val="08A8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3158074" y="3588024"/>
            <a:ext cx="254361" cy="36445"/>
          </a:xfrm>
          <a:prstGeom prst="straightConnector1">
            <a:avLst/>
          </a:prstGeom>
          <a:ln w="22225">
            <a:solidFill>
              <a:srgbClr val="08A8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843808" y="4653136"/>
          <a:ext cx="411162" cy="503237"/>
        </p:xfrm>
        <a:graphic>
          <a:graphicData uri="http://schemas.openxmlformats.org/presentationml/2006/ole">
            <p:oleObj spid="_x0000_s47105" name="方程式" r:id="rId4" imgW="164880" imgH="203040" progId="Equation.3">
              <p:embed/>
            </p:oleObj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035187" y="2460625"/>
          <a:ext cx="442913" cy="566738"/>
        </p:xfrm>
        <a:graphic>
          <a:graphicData uri="http://schemas.openxmlformats.org/presentationml/2006/ole">
            <p:oleObj spid="_x0000_s47106" name="方程式" r:id="rId5" imgW="177480" imgH="228600" progId="Equation.3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7159005" y="4488346"/>
          <a:ext cx="315912" cy="346075"/>
        </p:xfrm>
        <a:graphic>
          <a:graphicData uri="http://schemas.openxmlformats.org/presentationml/2006/ole">
            <p:oleObj spid="_x0000_s47107" name="方程式" r:id="rId6" imgW="126720" imgH="139680" progId="Equation.3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305471" y="644748"/>
          <a:ext cx="530225" cy="407988"/>
        </p:xfrm>
        <a:graphic>
          <a:graphicData uri="http://schemas.openxmlformats.org/presentationml/2006/ole">
            <p:oleObj spid="_x0000_s47108" name="方程式" r:id="rId7" imgW="139680" imgH="164880" progId="Equation.3">
              <p:embed/>
            </p:oleObj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122488" y="2132856"/>
          <a:ext cx="1233488" cy="565150"/>
        </p:xfrm>
        <a:graphic>
          <a:graphicData uri="http://schemas.openxmlformats.org/presentationml/2006/ole">
            <p:oleObj spid="_x0000_s47109" name="方程式" r:id="rId8" imgW="495000" imgH="228600" progId="Equation.3">
              <p:embed/>
            </p:oleObj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033588" y="5786438"/>
          <a:ext cx="3289300" cy="503237"/>
        </p:xfrm>
        <a:graphic>
          <a:graphicData uri="http://schemas.openxmlformats.org/presentationml/2006/ole">
            <p:oleObj spid="_x0000_s47110" name="Equation" r:id="rId9" imgW="1320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Independently Chemist </a:t>
            </a:r>
            <a:r>
              <a:rPr lang="en-US" altLang="zh-TW" dirty="0" err="1" smtClean="0"/>
              <a:t>Lotka</a:t>
            </a:r>
            <a:r>
              <a:rPr lang="en-US" altLang="zh-TW" dirty="0" smtClean="0"/>
              <a:t>(1920) proposed a </a:t>
            </a:r>
          </a:p>
          <a:p>
            <a:pPr>
              <a:buNone/>
            </a:pPr>
            <a:r>
              <a:rPr lang="en-US" altLang="zh-TW" dirty="0" smtClean="0"/>
              <a:t>mathematical model of autocatalysis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Where     is maintained at a constant </a:t>
            </a:r>
          </a:p>
          <a:p>
            <a:pPr>
              <a:buNone/>
            </a:pPr>
            <a:r>
              <a:rPr lang="en-US" altLang="zh-TW" dirty="0" smtClean="0"/>
              <a:t>concentration      . The first two reactions are </a:t>
            </a:r>
          </a:p>
          <a:p>
            <a:pPr>
              <a:buNone/>
            </a:pPr>
            <a:r>
              <a:rPr lang="en-US" altLang="zh-TW" dirty="0" smtClean="0"/>
              <a:t>autocatalytic. The Law of Mass Action gives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</a:rPr>
              <a:t>Independently Chemist </a:t>
            </a:r>
            <a:r>
              <a:rPr lang="en-US" altLang="zh-TW" sz="3200" dirty="0" err="1" smtClean="0">
                <a:solidFill>
                  <a:srgbClr val="0070C0"/>
                </a:solidFill>
              </a:rPr>
              <a:t>Lotka</a:t>
            </a:r>
            <a:r>
              <a:rPr lang="en-US" altLang="zh-TW" sz="3200" dirty="0" smtClean="0">
                <a:solidFill>
                  <a:srgbClr val="0070C0"/>
                </a:solidFill>
              </a:rPr>
              <a:t>(1920)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987824" y="4581128"/>
          <a:ext cx="2880320" cy="1939807"/>
        </p:xfrm>
        <a:graphic>
          <a:graphicData uri="http://schemas.openxmlformats.org/presentationml/2006/ole">
            <p:oleObj spid="_x0000_s32770" name="方程式" r:id="rId3" imgW="1244520" imgH="838080" progId="Equation.3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059832" y="3789040"/>
          <a:ext cx="360040" cy="432048"/>
        </p:xfrm>
        <a:graphic>
          <a:graphicData uri="http://schemas.openxmlformats.org/presentationml/2006/ole">
            <p:oleObj spid="_x0000_s32771" name="方程式" r:id="rId4" imgW="126720" imgH="139680" progId="Equation.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136650" y="2293938"/>
          <a:ext cx="5935663" cy="823912"/>
        </p:xfrm>
        <a:graphic>
          <a:graphicData uri="http://schemas.openxmlformats.org/presentationml/2006/ole">
            <p:oleObj spid="_x0000_s32772" name="Equation" r:id="rId5" imgW="2197080" imgH="30456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691680" y="3284984"/>
          <a:ext cx="432048" cy="468052"/>
        </p:xfrm>
        <a:graphic>
          <a:graphicData uri="http://schemas.openxmlformats.org/presentationml/2006/ole">
            <p:oleObj spid="_x0000_s32773" name="方程式" r:id="rId6" imgW="1522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dirty="0" smtClean="0"/>
              <a:t>Then</a:t>
            </a:r>
          </a:p>
          <a:p>
            <a:pPr>
              <a:buNone/>
            </a:pPr>
            <a:r>
              <a:rPr lang="en-US" altLang="zh-TW" dirty="0" smtClean="0"/>
              <a:t>  </a:t>
            </a:r>
          </a:p>
          <a:p>
            <a:pPr>
              <a:buNone/>
            </a:pPr>
            <a:r>
              <a:rPr lang="zh-TW" altLang="en-US" dirty="0" smtClean="0"/>
              <a:t>馬爾薩斯在其書 </a:t>
            </a:r>
            <a:r>
              <a:rPr lang="en-US" altLang="zh-TW" dirty="0" smtClean="0"/>
              <a:t>”An Essay on the Principle of </a:t>
            </a:r>
          </a:p>
          <a:p>
            <a:pPr>
              <a:buNone/>
            </a:pPr>
            <a:r>
              <a:rPr lang="en-US" altLang="zh-TW" dirty="0" smtClean="0"/>
              <a:t>population” </a:t>
            </a:r>
            <a:r>
              <a:rPr lang="zh-TW" altLang="en-US" dirty="0" smtClean="0"/>
              <a:t>提出馬爾薩斯人口論。其主張為</a:t>
            </a:r>
            <a:endParaRPr lang="en-US" altLang="zh-TW" dirty="0" smtClean="0"/>
          </a:p>
          <a:p>
            <a:pPr>
              <a:buNone/>
            </a:pPr>
            <a:endParaRPr lang="en-US" altLang="zh-TW" sz="1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人口之成長呈幾何級數，糧食之成長呈算術級數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endParaRPr lang="en-US" altLang="zh-TW" sz="1200" dirty="0" smtClean="0"/>
          </a:p>
          <a:p>
            <a:pPr>
              <a:buNone/>
            </a:pPr>
            <a:r>
              <a:rPr lang="en-US" altLang="zh-TW" dirty="0" smtClean="0"/>
              <a:t>The rule of 70 is useful rule of thumb.</a:t>
            </a:r>
          </a:p>
          <a:p>
            <a:pPr>
              <a:buNone/>
            </a:pPr>
            <a:r>
              <a:rPr lang="en-US" altLang="zh-TW" dirty="0" smtClean="0"/>
              <a:t>1% growth rate results in a doubling every 70 </a:t>
            </a:r>
          </a:p>
          <a:p>
            <a:pPr>
              <a:buNone/>
            </a:pPr>
            <a:r>
              <a:rPr lang="en-US" altLang="zh-TW" dirty="0" smtClean="0"/>
              <a:t>years. At 2% doubling occurs every 35 years. </a:t>
            </a:r>
          </a:p>
          <a:p>
            <a:pPr>
              <a:buNone/>
            </a:pPr>
            <a:r>
              <a:rPr lang="en-US" altLang="zh-TW" dirty="0" smtClean="0"/>
              <a:t>(since                 )   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555776" y="1628800"/>
          <a:ext cx="1735138" cy="598487"/>
        </p:xfrm>
        <a:graphic>
          <a:graphicData uri="http://schemas.openxmlformats.org/presentationml/2006/ole">
            <p:oleObj spid="_x0000_s15362" name="方程式" r:id="rId3" imgW="698400" imgH="24120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703176" y="5268956"/>
          <a:ext cx="1514475" cy="441325"/>
        </p:xfrm>
        <a:graphic>
          <a:graphicData uri="http://schemas.openxmlformats.org/presentationml/2006/ole">
            <p:oleObj spid="_x0000_s15363" name="方程式" r:id="rId4" imgW="60948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 smtClean="0">
                <a:solidFill>
                  <a:srgbClr val="0070C0"/>
                </a:solidFill>
              </a:rPr>
              <a:t>Classical </a:t>
            </a:r>
            <a:r>
              <a:rPr lang="en-US" altLang="zh-TW" sz="3600" dirty="0" err="1" smtClean="0">
                <a:solidFill>
                  <a:srgbClr val="0070C0"/>
                </a:solidFill>
              </a:rPr>
              <a:t>Lotka-Volterra</a:t>
            </a:r>
            <a:r>
              <a:rPr lang="en-US" altLang="zh-TW" sz="3600" dirty="0" smtClean="0">
                <a:solidFill>
                  <a:srgbClr val="0070C0"/>
                </a:solidFill>
              </a:rPr>
              <a:t> Two-Species Competition Model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28800"/>
            <a:ext cx="8229600" cy="32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619672" y="3429000"/>
          <a:ext cx="5060950" cy="503237"/>
        </p:xfrm>
        <a:graphic>
          <a:graphicData uri="http://schemas.openxmlformats.org/presentationml/2006/ole">
            <p:oleObj spid="_x0000_s50179" name="方程式" r:id="rId4" imgW="20318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987824" y="5877272"/>
          <a:ext cx="3194050" cy="503237"/>
        </p:xfrm>
        <a:graphic>
          <a:graphicData uri="http://schemas.openxmlformats.org/presentationml/2006/ole">
            <p:oleObj spid="_x0000_s49154" name="方程式" r:id="rId3" imgW="1282680" imgH="203040" progId="Equation.3">
              <p:embed/>
            </p:oleObj>
          </a:graphicData>
        </a:graphic>
      </p:graphicFrame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67151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572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987675" y="5876925"/>
          <a:ext cx="3194050" cy="503238"/>
        </p:xfrm>
        <a:graphic>
          <a:graphicData uri="http://schemas.openxmlformats.org/presentationml/2006/ole">
            <p:oleObj spid="_x0000_s52227" name="方程式" r:id="rId4" imgW="12826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153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128963" y="5594350"/>
          <a:ext cx="2909887" cy="1068388"/>
        </p:xfrm>
        <a:graphic>
          <a:graphicData uri="http://schemas.openxmlformats.org/presentationml/2006/ole">
            <p:oleObj spid="_x0000_s53251" name="方程式" r:id="rId4" imgW="11682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28668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024834" y="5590833"/>
          <a:ext cx="3003550" cy="1068387"/>
        </p:xfrm>
        <a:graphic>
          <a:graphicData uri="http://schemas.openxmlformats.org/presentationml/2006/ole">
            <p:oleObj spid="_x0000_s54275" name="方程式" r:id="rId4" imgW="1206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We assume:</a:t>
            </a:r>
          </a:p>
          <a:p>
            <a:pPr>
              <a:buNone/>
            </a:pPr>
            <a:r>
              <a:rPr lang="en-US" altLang="zh-TW" dirty="0" smtClean="0"/>
              <a:t>              has same intrinsic growth rate</a:t>
            </a:r>
          </a:p>
          <a:p>
            <a:pPr>
              <a:buNone/>
            </a:pPr>
            <a:r>
              <a:rPr lang="en-US" altLang="zh-TW" dirty="0" smtClean="0"/>
              <a:t>In the absence of      ,      win over     .</a:t>
            </a:r>
          </a:p>
          <a:p>
            <a:pPr>
              <a:buNone/>
            </a:pPr>
            <a:r>
              <a:rPr lang="en-US" altLang="zh-TW" dirty="0" smtClean="0"/>
              <a:t>In the absence of      ,      win over     .</a:t>
            </a:r>
          </a:p>
          <a:p>
            <a:pPr>
              <a:buNone/>
            </a:pPr>
            <a:r>
              <a:rPr lang="en-US" altLang="zh-TW" dirty="0" smtClean="0"/>
              <a:t>In the absence of      ,      win over     .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</a:rPr>
              <a:t>Competition of Three Species</a:t>
            </a: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en-US" altLang="zh-TW" sz="2700" b="0" dirty="0" smtClean="0"/>
              <a:t>(Robert May 1976) </a:t>
            </a:r>
            <a:r>
              <a:rPr lang="zh-TW" altLang="en-US" sz="2700" b="0" dirty="0" smtClean="0"/>
              <a:t>剪刀、石頭、布</a:t>
            </a:r>
            <a:endParaRPr lang="zh-TW" altLang="en-US" sz="2700" b="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11560" y="1844824"/>
          <a:ext cx="1474788" cy="647700"/>
        </p:xfrm>
        <a:graphic>
          <a:graphicData uri="http://schemas.openxmlformats.org/presentationml/2006/ole">
            <p:oleObj spid="_x0000_s33794" name="方程式" r:id="rId3" imgW="520560" imgH="22860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7452320" y="2060848"/>
          <a:ext cx="217488" cy="239712"/>
        </p:xfrm>
        <a:graphic>
          <a:graphicData uri="http://schemas.openxmlformats.org/presentationml/2006/ole">
            <p:oleObj spid="_x0000_s33795" name="方程式" r:id="rId4" imgW="114120" imgH="126720" progId="Equation.3">
              <p:embed/>
            </p:oleObj>
          </a:graphicData>
        </a:graphic>
      </p:graphicFrame>
      <p:cxnSp>
        <p:nvCxnSpPr>
          <p:cNvPr id="7" name="直線單箭頭接點 6"/>
          <p:cNvCxnSpPr/>
          <p:nvPr/>
        </p:nvCxnSpPr>
        <p:spPr>
          <a:xfrm>
            <a:off x="4283968" y="5661248"/>
            <a:ext cx="302433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 flipH="1" flipV="1">
            <a:off x="3384662" y="4761148"/>
            <a:ext cx="1799406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0800000" flipV="1">
            <a:off x="2483768" y="5661248"/>
            <a:ext cx="180020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649148" y="2780928"/>
          <a:ext cx="576064" cy="538639"/>
        </p:xfrm>
        <a:graphic>
          <a:graphicData uri="http://schemas.openxmlformats.org/presentationml/2006/ole">
            <p:oleObj spid="_x0000_s33796" name="方程式" r:id="rId5" imgW="152280" imgH="21564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614576" y="3244782"/>
          <a:ext cx="623888" cy="538162"/>
        </p:xfrm>
        <a:graphic>
          <a:graphicData uri="http://schemas.openxmlformats.org/presentationml/2006/ole">
            <p:oleObj spid="_x0000_s33797" name="方程式" r:id="rId6" imgW="164880" imgH="21564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638067" y="2309124"/>
          <a:ext cx="623887" cy="569913"/>
        </p:xfrm>
        <a:graphic>
          <a:graphicData uri="http://schemas.openxmlformats.org/presentationml/2006/ole">
            <p:oleObj spid="_x0000_s33798" name="方程式" r:id="rId7" imgW="164880" imgH="228600" progId="Equation.3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55976" y="3258480"/>
          <a:ext cx="576262" cy="538163"/>
        </p:xfrm>
        <a:graphic>
          <a:graphicData uri="http://schemas.openxmlformats.org/presentationml/2006/ole">
            <p:oleObj spid="_x0000_s33799" name="方程式" r:id="rId8" imgW="152280" imgH="215640" progId="Equation.3">
              <p:embed/>
            </p:oleObj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6372002" y="2348880"/>
          <a:ext cx="576262" cy="538163"/>
        </p:xfrm>
        <a:graphic>
          <a:graphicData uri="http://schemas.openxmlformats.org/presentationml/2006/ole">
            <p:oleObj spid="_x0000_s33800" name="方程式" r:id="rId9" imgW="152280" imgH="215640" progId="Equation.3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6372200" y="2780928"/>
          <a:ext cx="623887" cy="538163"/>
        </p:xfrm>
        <a:graphic>
          <a:graphicData uri="http://schemas.openxmlformats.org/presentationml/2006/ole">
            <p:oleObj spid="_x0000_s33801" name="方程式" r:id="rId10" imgW="164880" imgH="215640" progId="Equation.3">
              <p:embed/>
            </p:oleObj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4384236" y="2348880"/>
          <a:ext cx="623887" cy="538163"/>
        </p:xfrm>
        <a:graphic>
          <a:graphicData uri="http://schemas.openxmlformats.org/presentationml/2006/ole">
            <p:oleObj spid="_x0000_s33802" name="方程式" r:id="rId11" imgW="164880" imgH="215640" progId="Equation.3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4376732" y="2780928"/>
          <a:ext cx="623888" cy="569912"/>
        </p:xfrm>
        <a:graphic>
          <a:graphicData uri="http://schemas.openxmlformats.org/presentationml/2006/ole">
            <p:oleObj spid="_x0000_s33803" name="方程式" r:id="rId12" imgW="164880" imgH="228600" progId="Equation.3">
              <p:embed/>
            </p:oleObj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6366452" y="3224876"/>
          <a:ext cx="623888" cy="569912"/>
        </p:xfrm>
        <a:graphic>
          <a:graphicData uri="http://schemas.openxmlformats.org/presentationml/2006/ole">
            <p:oleObj spid="_x0000_s33804" name="方程式" r:id="rId13" imgW="164880" imgH="228600" progId="Equation.3">
              <p:embed/>
            </p:oleObj>
          </a:graphicData>
        </a:graphic>
      </p:graphicFrame>
      <p:sp>
        <p:nvSpPr>
          <p:cNvPr id="18" name="弧形 17"/>
          <p:cNvSpPr/>
          <p:nvPr/>
        </p:nvSpPr>
        <p:spPr>
          <a:xfrm>
            <a:off x="2483768" y="4149080"/>
            <a:ext cx="3960440" cy="3024336"/>
          </a:xfrm>
          <a:prstGeom prst="arc">
            <a:avLst>
              <a:gd name="adj1" fmla="val 15829751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endCxn id="18" idx="0"/>
          </p:cNvCxnSpPr>
          <p:nvPr/>
        </p:nvCxnSpPr>
        <p:spPr>
          <a:xfrm rot="10800000">
            <a:off x="4301046" y="4154208"/>
            <a:ext cx="558986" cy="229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弧形 20"/>
          <p:cNvSpPr/>
          <p:nvPr/>
        </p:nvSpPr>
        <p:spPr>
          <a:xfrm rot="16033447">
            <a:off x="2617467" y="4374785"/>
            <a:ext cx="3621033" cy="3140689"/>
          </a:xfrm>
          <a:prstGeom prst="arc">
            <a:avLst>
              <a:gd name="adj1" fmla="val 15965933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>
            <a:endCxn id="21" idx="0"/>
          </p:cNvCxnSpPr>
          <p:nvPr/>
        </p:nvCxnSpPr>
        <p:spPr>
          <a:xfrm rot="16200000" flipH="1">
            <a:off x="2658318" y="5918745"/>
            <a:ext cx="394566" cy="23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弧形 23"/>
          <p:cNvSpPr/>
          <p:nvPr/>
        </p:nvSpPr>
        <p:spPr>
          <a:xfrm rot="8381165">
            <a:off x="2338961" y="2617590"/>
            <a:ext cx="5710603" cy="3588941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>
            <a:endCxn id="24" idx="0"/>
          </p:cNvCxnSpPr>
          <p:nvPr/>
        </p:nvCxnSpPr>
        <p:spPr>
          <a:xfrm flipV="1">
            <a:off x="6228184" y="5780366"/>
            <a:ext cx="127054" cy="969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手繪多邊形 28"/>
          <p:cNvSpPr/>
          <p:nvPr/>
        </p:nvSpPr>
        <p:spPr>
          <a:xfrm>
            <a:off x="3147392" y="4333461"/>
            <a:ext cx="3131930" cy="2118139"/>
          </a:xfrm>
          <a:custGeom>
            <a:avLst/>
            <a:gdLst>
              <a:gd name="connsiteX0" fmla="*/ 1504121 w 3131930"/>
              <a:gd name="connsiteY0" fmla="*/ 1073426 h 2118139"/>
              <a:gd name="connsiteX1" fmla="*/ 1530625 w 3131930"/>
              <a:gd name="connsiteY1" fmla="*/ 755374 h 2118139"/>
              <a:gd name="connsiteX2" fmla="*/ 1318591 w 3131930"/>
              <a:gd name="connsiteY2" fmla="*/ 622852 h 2118139"/>
              <a:gd name="connsiteX3" fmla="*/ 1000538 w 3131930"/>
              <a:gd name="connsiteY3" fmla="*/ 861391 h 2118139"/>
              <a:gd name="connsiteX4" fmla="*/ 1053547 w 3131930"/>
              <a:gd name="connsiteY4" fmla="*/ 1232452 h 2118139"/>
              <a:gd name="connsiteX5" fmla="*/ 1504121 w 3131930"/>
              <a:gd name="connsiteY5" fmla="*/ 1338469 h 2118139"/>
              <a:gd name="connsiteX6" fmla="*/ 1928191 w 3131930"/>
              <a:gd name="connsiteY6" fmla="*/ 1086678 h 2118139"/>
              <a:gd name="connsiteX7" fmla="*/ 1848678 w 3131930"/>
              <a:gd name="connsiteY7" fmla="*/ 609600 h 2118139"/>
              <a:gd name="connsiteX8" fmla="*/ 1477617 w 3131930"/>
              <a:gd name="connsiteY8" fmla="*/ 304800 h 2118139"/>
              <a:gd name="connsiteX9" fmla="*/ 1080051 w 3131930"/>
              <a:gd name="connsiteY9" fmla="*/ 450574 h 2118139"/>
              <a:gd name="connsiteX10" fmla="*/ 708991 w 3131930"/>
              <a:gd name="connsiteY10" fmla="*/ 649356 h 2118139"/>
              <a:gd name="connsiteX11" fmla="*/ 775251 w 3131930"/>
              <a:gd name="connsiteY11" fmla="*/ 1484243 h 2118139"/>
              <a:gd name="connsiteX12" fmla="*/ 1583634 w 3131930"/>
              <a:gd name="connsiteY12" fmla="*/ 1643269 h 2118139"/>
              <a:gd name="connsiteX13" fmla="*/ 2140225 w 3131930"/>
              <a:gd name="connsiteY13" fmla="*/ 1298713 h 2118139"/>
              <a:gd name="connsiteX14" fmla="*/ 2378765 w 3131930"/>
              <a:gd name="connsiteY14" fmla="*/ 768626 h 2118139"/>
              <a:gd name="connsiteX15" fmla="*/ 2140225 w 3131930"/>
              <a:gd name="connsiteY15" fmla="*/ 238539 h 2118139"/>
              <a:gd name="connsiteX16" fmla="*/ 1517373 w 3131930"/>
              <a:gd name="connsiteY16" fmla="*/ 53009 h 2118139"/>
              <a:gd name="connsiteX17" fmla="*/ 1093304 w 3131930"/>
              <a:gd name="connsiteY17" fmla="*/ 39756 h 2118139"/>
              <a:gd name="connsiteX18" fmla="*/ 470451 w 3131930"/>
              <a:gd name="connsiteY18" fmla="*/ 291548 h 2118139"/>
              <a:gd name="connsiteX19" fmla="*/ 125895 w 3131930"/>
              <a:gd name="connsiteY19" fmla="*/ 834887 h 2118139"/>
              <a:gd name="connsiteX20" fmla="*/ 19878 w 3131930"/>
              <a:gd name="connsiteY20" fmla="*/ 1537252 h 2118139"/>
              <a:gd name="connsiteX21" fmla="*/ 245165 w 3131930"/>
              <a:gd name="connsiteY21" fmla="*/ 1868556 h 2118139"/>
              <a:gd name="connsiteX22" fmla="*/ 907773 w 3131930"/>
              <a:gd name="connsiteY22" fmla="*/ 2107096 h 2118139"/>
              <a:gd name="connsiteX23" fmla="*/ 2126973 w 3131930"/>
              <a:gd name="connsiteY23" fmla="*/ 1802296 h 2118139"/>
              <a:gd name="connsiteX24" fmla="*/ 2855843 w 3131930"/>
              <a:gd name="connsiteY24" fmla="*/ 1391478 h 2118139"/>
              <a:gd name="connsiteX25" fmla="*/ 3081130 w 3131930"/>
              <a:gd name="connsiteY25" fmla="*/ 1245704 h 2118139"/>
              <a:gd name="connsiteX26" fmla="*/ 3081130 w 3131930"/>
              <a:gd name="connsiteY26" fmla="*/ 1033669 h 2118139"/>
              <a:gd name="connsiteX27" fmla="*/ 2776330 w 3131930"/>
              <a:gd name="connsiteY27" fmla="*/ 424069 h 2118139"/>
              <a:gd name="connsiteX28" fmla="*/ 2405269 w 3131930"/>
              <a:gd name="connsiteY28" fmla="*/ 119269 h 211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31930" h="2118139">
                <a:moveTo>
                  <a:pt x="1504121" y="1073426"/>
                </a:moveTo>
                <a:cubicBezTo>
                  <a:pt x="1532834" y="951948"/>
                  <a:pt x="1561547" y="830470"/>
                  <a:pt x="1530625" y="755374"/>
                </a:cubicBezTo>
                <a:cubicBezTo>
                  <a:pt x="1499703" y="680278"/>
                  <a:pt x="1406939" y="605183"/>
                  <a:pt x="1318591" y="622852"/>
                </a:cubicBezTo>
                <a:cubicBezTo>
                  <a:pt x="1230243" y="640522"/>
                  <a:pt x="1044712" y="759791"/>
                  <a:pt x="1000538" y="861391"/>
                </a:cubicBezTo>
                <a:cubicBezTo>
                  <a:pt x="956364" y="962991"/>
                  <a:pt x="969617" y="1152939"/>
                  <a:pt x="1053547" y="1232452"/>
                </a:cubicBezTo>
                <a:cubicBezTo>
                  <a:pt x="1137478" y="1311965"/>
                  <a:pt x="1358347" y="1362765"/>
                  <a:pt x="1504121" y="1338469"/>
                </a:cubicBezTo>
                <a:cubicBezTo>
                  <a:pt x="1649895" y="1314173"/>
                  <a:pt x="1870765" y="1208156"/>
                  <a:pt x="1928191" y="1086678"/>
                </a:cubicBezTo>
                <a:cubicBezTo>
                  <a:pt x="1985617" y="965200"/>
                  <a:pt x="1923774" y="739913"/>
                  <a:pt x="1848678" y="609600"/>
                </a:cubicBezTo>
                <a:cubicBezTo>
                  <a:pt x="1773582" y="479287"/>
                  <a:pt x="1605722" y="331304"/>
                  <a:pt x="1477617" y="304800"/>
                </a:cubicBezTo>
                <a:cubicBezTo>
                  <a:pt x="1349513" y="278296"/>
                  <a:pt x="1208155" y="393148"/>
                  <a:pt x="1080051" y="450574"/>
                </a:cubicBezTo>
                <a:cubicBezTo>
                  <a:pt x="951947" y="508000"/>
                  <a:pt x="759791" y="477078"/>
                  <a:pt x="708991" y="649356"/>
                </a:cubicBezTo>
                <a:cubicBezTo>
                  <a:pt x="658191" y="821634"/>
                  <a:pt x="629477" y="1318591"/>
                  <a:pt x="775251" y="1484243"/>
                </a:cubicBezTo>
                <a:cubicBezTo>
                  <a:pt x="921025" y="1649895"/>
                  <a:pt x="1356138" y="1674191"/>
                  <a:pt x="1583634" y="1643269"/>
                </a:cubicBezTo>
                <a:cubicBezTo>
                  <a:pt x="1811130" y="1612347"/>
                  <a:pt x="2007703" y="1444487"/>
                  <a:pt x="2140225" y="1298713"/>
                </a:cubicBezTo>
                <a:cubicBezTo>
                  <a:pt x="2272747" y="1152939"/>
                  <a:pt x="2378765" y="945322"/>
                  <a:pt x="2378765" y="768626"/>
                </a:cubicBezTo>
                <a:cubicBezTo>
                  <a:pt x="2378765" y="591930"/>
                  <a:pt x="2283790" y="357808"/>
                  <a:pt x="2140225" y="238539"/>
                </a:cubicBezTo>
                <a:cubicBezTo>
                  <a:pt x="1996660" y="119270"/>
                  <a:pt x="1691860" y="86140"/>
                  <a:pt x="1517373" y="53009"/>
                </a:cubicBezTo>
                <a:cubicBezTo>
                  <a:pt x="1342886" y="19879"/>
                  <a:pt x="1267791" y="0"/>
                  <a:pt x="1093304" y="39756"/>
                </a:cubicBezTo>
                <a:cubicBezTo>
                  <a:pt x="918817" y="79513"/>
                  <a:pt x="631686" y="159026"/>
                  <a:pt x="470451" y="291548"/>
                </a:cubicBezTo>
                <a:cubicBezTo>
                  <a:pt x="309216" y="424070"/>
                  <a:pt x="200990" y="627270"/>
                  <a:pt x="125895" y="834887"/>
                </a:cubicBezTo>
                <a:cubicBezTo>
                  <a:pt x="50800" y="1042504"/>
                  <a:pt x="0" y="1364974"/>
                  <a:pt x="19878" y="1537252"/>
                </a:cubicBezTo>
                <a:cubicBezTo>
                  <a:pt x="39756" y="1709530"/>
                  <a:pt x="97183" y="1773582"/>
                  <a:pt x="245165" y="1868556"/>
                </a:cubicBezTo>
                <a:cubicBezTo>
                  <a:pt x="393148" y="1963530"/>
                  <a:pt x="594138" y="2118139"/>
                  <a:pt x="907773" y="2107096"/>
                </a:cubicBezTo>
                <a:cubicBezTo>
                  <a:pt x="1221408" y="2096053"/>
                  <a:pt x="1802295" y="1921566"/>
                  <a:pt x="2126973" y="1802296"/>
                </a:cubicBezTo>
                <a:cubicBezTo>
                  <a:pt x="2451651" y="1683026"/>
                  <a:pt x="2696817" y="1484243"/>
                  <a:pt x="2855843" y="1391478"/>
                </a:cubicBezTo>
                <a:cubicBezTo>
                  <a:pt x="3014869" y="1298713"/>
                  <a:pt x="3043582" y="1305339"/>
                  <a:pt x="3081130" y="1245704"/>
                </a:cubicBezTo>
                <a:cubicBezTo>
                  <a:pt x="3118678" y="1186069"/>
                  <a:pt x="3131930" y="1170608"/>
                  <a:pt x="3081130" y="1033669"/>
                </a:cubicBezTo>
                <a:cubicBezTo>
                  <a:pt x="3030330" y="896730"/>
                  <a:pt x="2888973" y="576469"/>
                  <a:pt x="2776330" y="424069"/>
                </a:cubicBezTo>
                <a:cubicBezTo>
                  <a:pt x="2663687" y="271669"/>
                  <a:pt x="2534478" y="195469"/>
                  <a:pt x="2405269" y="119269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3" name="直線單箭頭接點 32"/>
          <p:cNvCxnSpPr>
            <a:endCxn id="29" idx="27"/>
          </p:cNvCxnSpPr>
          <p:nvPr/>
        </p:nvCxnSpPr>
        <p:spPr>
          <a:xfrm rot="16200000" flipV="1">
            <a:off x="5837583" y="4843670"/>
            <a:ext cx="357809" cy="1855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2123728" y="5949280"/>
          <a:ext cx="462635" cy="432048"/>
        </p:xfrm>
        <a:graphic>
          <a:graphicData uri="http://schemas.openxmlformats.org/presentationml/2006/ole">
            <p:oleObj spid="_x0000_s33805" name="方程式" r:id="rId14" imgW="152280" imgH="215640" progId="Equation.3">
              <p:embed/>
            </p:oleObj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7361238" y="5373688"/>
          <a:ext cx="501650" cy="431800"/>
        </p:xfrm>
        <a:graphic>
          <a:graphicData uri="http://schemas.openxmlformats.org/presentationml/2006/ole">
            <p:oleObj spid="_x0000_s33806" name="方程式" r:id="rId15" imgW="164880" imgH="215640" progId="Equation.3">
              <p:embed/>
            </p:oleObj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3851920" y="3717032"/>
          <a:ext cx="500063" cy="457200"/>
        </p:xfrm>
        <a:graphic>
          <a:graphicData uri="http://schemas.openxmlformats.org/presentationml/2006/ole">
            <p:oleObj spid="_x0000_s33807" name="方程式" r:id="rId16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7586" name="圖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1124744"/>
            <a:ext cx="10801200" cy="49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TW" sz="5400" dirty="0" smtClean="0"/>
          </a:p>
          <a:p>
            <a:pPr algn="ctr">
              <a:buNone/>
            </a:pPr>
            <a:r>
              <a:rPr lang="en-US" altLang="zh-TW" sz="5400" dirty="0" smtClean="0"/>
              <a:t>Thank you for your attention.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4294967295"/>
          </p:nvPr>
        </p:nvSpPr>
        <p:spPr>
          <a:xfrm>
            <a:off x="3491880" y="1052736"/>
            <a:ext cx="5652120" cy="4752528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(2) </a:t>
            </a:r>
            <a:r>
              <a:rPr lang="en-US" altLang="zh-TW" dirty="0" smtClean="0">
                <a:solidFill>
                  <a:srgbClr val="4D7620"/>
                </a:solidFill>
              </a:rPr>
              <a:t>Logistic Equation</a:t>
            </a:r>
          </a:p>
          <a:p>
            <a:pPr>
              <a:buNone/>
            </a:pPr>
            <a:r>
              <a:rPr lang="en-US" altLang="zh-TW" dirty="0" smtClean="0"/>
              <a:t>Pierre-Francois </a:t>
            </a:r>
            <a:r>
              <a:rPr lang="en-US" altLang="zh-TW" dirty="0" err="1" smtClean="0"/>
              <a:t>Verhult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(1804-1849) </a:t>
            </a:r>
            <a:r>
              <a:rPr lang="en-US" altLang="zh-TW" smtClean="0"/>
              <a:t>in </a:t>
            </a:r>
            <a:r>
              <a:rPr lang="en-US" altLang="zh-TW" smtClean="0"/>
              <a:t>1838 </a:t>
            </a:r>
            <a:r>
              <a:rPr lang="en-US" altLang="zh-TW" dirty="0" smtClean="0"/>
              <a:t>proposed </a:t>
            </a:r>
          </a:p>
          <a:p>
            <a:pPr>
              <a:buNone/>
            </a:pPr>
            <a:r>
              <a:rPr lang="en-US" altLang="zh-TW" dirty="0" smtClean="0"/>
              <a:t>that </a:t>
            </a:r>
            <a:r>
              <a:rPr lang="en-US" altLang="zh-TW" dirty="0" smtClean="0">
                <a:solidFill>
                  <a:srgbClr val="C00000"/>
                </a:solidFill>
              </a:rPr>
              <a:t>the rate of reproduction to 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proportional to both existing 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population and the amount of 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available resources</a:t>
            </a:r>
            <a:r>
              <a:rPr lang="en-US" altLang="zh-TW" dirty="0" smtClean="0"/>
              <a:t>. 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endParaRPr lang="zh-TW" altLang="en-US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4211960" y="1556792"/>
            <a:ext cx="4038600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908720"/>
            <a:ext cx="292900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Let        be the population of a species at time  ,</a:t>
            </a:r>
          </a:p>
          <a:p>
            <a:pPr>
              <a:buNone/>
            </a:pPr>
            <a:r>
              <a:rPr lang="en-US" altLang="zh-TW" dirty="0" smtClean="0"/>
              <a:t>Due to </a:t>
            </a:r>
            <a:r>
              <a:rPr lang="en-US" altLang="zh-TW" dirty="0" err="1" smtClean="0"/>
              <a:t>intraspecific</a:t>
            </a:r>
            <a:r>
              <a:rPr lang="en-US" altLang="zh-TW" dirty="0" smtClean="0"/>
              <a:t> competition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272884" y="1445028"/>
          <a:ext cx="693738" cy="504825"/>
        </p:xfrm>
        <a:graphic>
          <a:graphicData uri="http://schemas.openxmlformats.org/presentationml/2006/ole">
            <p:oleObj spid="_x0000_s16386" name="方程式" r:id="rId3" imgW="279360" imgH="20304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335416" y="1537792"/>
          <a:ext cx="220663" cy="377825"/>
        </p:xfrm>
        <a:graphic>
          <a:graphicData uri="http://schemas.openxmlformats.org/presentationml/2006/ole">
            <p:oleObj spid="_x0000_s16387" name="方程式" r:id="rId4" imgW="88560" imgH="15228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195736" y="2598912"/>
          <a:ext cx="4458174" cy="2952328"/>
        </p:xfrm>
        <a:graphic>
          <a:graphicData uri="http://schemas.openxmlformats.org/presentationml/2006/ole">
            <p:oleObj spid="_x0000_s16388" name="方程式" r:id="rId5" imgW="1726920" imgH="11430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Besides ecology, logistic equation is widely </a:t>
            </a:r>
          </a:p>
          <a:p>
            <a:pPr>
              <a:buNone/>
            </a:pPr>
            <a:r>
              <a:rPr lang="en-US" altLang="zh-TW" dirty="0" smtClean="0"/>
              <a:t>applied in </a:t>
            </a:r>
          </a:p>
          <a:p>
            <a:pPr>
              <a:buNone/>
            </a:pPr>
            <a:endParaRPr lang="en-US" altLang="zh-TW" sz="1200" dirty="0" smtClean="0"/>
          </a:p>
          <a:p>
            <a:pPr>
              <a:buNone/>
            </a:pPr>
            <a:r>
              <a:rPr lang="en-US" altLang="zh-TW" b="1" dirty="0" smtClean="0">
                <a:solidFill>
                  <a:srgbClr val="4D7620"/>
                </a:solidFill>
              </a:rPr>
              <a:t>Chemistry:</a:t>
            </a:r>
            <a:r>
              <a:rPr lang="en-US" altLang="zh-TW" dirty="0" smtClean="0"/>
              <a:t>  </a:t>
            </a:r>
            <a:r>
              <a:rPr lang="en-US" altLang="zh-TW" dirty="0" err="1" smtClean="0"/>
              <a:t>autocatalytical</a:t>
            </a:r>
            <a:r>
              <a:rPr lang="en-US" altLang="zh-TW" dirty="0" smtClean="0"/>
              <a:t> reaction</a:t>
            </a:r>
          </a:p>
          <a:p>
            <a:pPr>
              <a:buNone/>
            </a:pPr>
            <a:r>
              <a:rPr lang="en-US" altLang="zh-TW" b="1" dirty="0" smtClean="0">
                <a:solidFill>
                  <a:srgbClr val="4D7620"/>
                </a:solidFill>
              </a:rPr>
              <a:t>Physics:</a:t>
            </a:r>
            <a:r>
              <a:rPr lang="en-US" altLang="zh-TW" dirty="0" smtClean="0"/>
              <a:t>  Fermi distribution</a:t>
            </a:r>
          </a:p>
          <a:p>
            <a:pPr>
              <a:buNone/>
            </a:pPr>
            <a:r>
              <a:rPr lang="en-US" altLang="zh-TW" b="1" dirty="0" smtClean="0">
                <a:solidFill>
                  <a:srgbClr val="4D7620"/>
                </a:solidFill>
              </a:rPr>
              <a:t>Linguistics:</a:t>
            </a:r>
            <a:r>
              <a:rPr lang="en-US" altLang="zh-TW" dirty="0" smtClean="0"/>
              <a:t>  language change</a:t>
            </a:r>
          </a:p>
          <a:p>
            <a:pPr>
              <a:buNone/>
            </a:pPr>
            <a:r>
              <a:rPr lang="en-US" altLang="zh-TW" b="1" dirty="0" smtClean="0">
                <a:solidFill>
                  <a:srgbClr val="4D7620"/>
                </a:solidFill>
              </a:rPr>
              <a:t>Economics:</a:t>
            </a:r>
          </a:p>
          <a:p>
            <a:pPr>
              <a:buNone/>
            </a:pPr>
            <a:r>
              <a:rPr lang="en-US" altLang="zh-TW" b="1" dirty="0" smtClean="0">
                <a:solidFill>
                  <a:srgbClr val="4D7620"/>
                </a:solidFill>
              </a:rPr>
              <a:t>Medicine:  </a:t>
            </a:r>
            <a:r>
              <a:rPr lang="en-US" altLang="zh-TW" dirty="0" smtClean="0"/>
              <a:t>modeling of growth of tumors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547664" y="5157192"/>
            <a:ext cx="583264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 flipH="1" flipV="1">
            <a:off x="-180528" y="3429000"/>
            <a:ext cx="345638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547664" y="2060848"/>
            <a:ext cx="561662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547664" y="3645024"/>
            <a:ext cx="561662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手繪多邊形 22"/>
          <p:cNvSpPr/>
          <p:nvPr/>
        </p:nvSpPr>
        <p:spPr>
          <a:xfrm>
            <a:off x="1563756" y="2226365"/>
            <a:ext cx="5528523" cy="2173357"/>
          </a:xfrm>
          <a:custGeom>
            <a:avLst/>
            <a:gdLst>
              <a:gd name="connsiteX0" fmla="*/ 0 w 5049078"/>
              <a:gd name="connsiteY0" fmla="*/ 2173357 h 2173357"/>
              <a:gd name="connsiteX1" fmla="*/ 1881808 w 5049078"/>
              <a:gd name="connsiteY1" fmla="*/ 1908313 h 2173357"/>
              <a:gd name="connsiteX2" fmla="*/ 2769704 w 5049078"/>
              <a:gd name="connsiteY2" fmla="*/ 1417983 h 2173357"/>
              <a:gd name="connsiteX3" fmla="*/ 3286539 w 5049078"/>
              <a:gd name="connsiteY3" fmla="*/ 768626 h 2173357"/>
              <a:gd name="connsiteX4" fmla="*/ 3975652 w 5049078"/>
              <a:gd name="connsiteY4" fmla="*/ 291548 h 2173357"/>
              <a:gd name="connsiteX5" fmla="*/ 5049078 w 5049078"/>
              <a:gd name="connsiteY5" fmla="*/ 0 h 217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9078" h="2173357">
                <a:moveTo>
                  <a:pt x="0" y="2173357"/>
                </a:moveTo>
                <a:cubicBezTo>
                  <a:pt x="710095" y="2103783"/>
                  <a:pt x="1420191" y="2034209"/>
                  <a:pt x="1881808" y="1908313"/>
                </a:cubicBezTo>
                <a:cubicBezTo>
                  <a:pt x="2343425" y="1782417"/>
                  <a:pt x="2535582" y="1607931"/>
                  <a:pt x="2769704" y="1417983"/>
                </a:cubicBezTo>
                <a:cubicBezTo>
                  <a:pt x="3003826" y="1228035"/>
                  <a:pt x="3085548" y="956365"/>
                  <a:pt x="3286539" y="768626"/>
                </a:cubicBezTo>
                <a:cubicBezTo>
                  <a:pt x="3487530" y="580887"/>
                  <a:pt x="3681896" y="419652"/>
                  <a:pt x="3975652" y="291548"/>
                </a:cubicBezTo>
                <a:cubicBezTo>
                  <a:pt x="4269408" y="163444"/>
                  <a:pt x="4772991" y="57426"/>
                  <a:pt x="5049078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971600" y="1844824"/>
          <a:ext cx="504056" cy="504056"/>
        </p:xfrm>
        <a:graphic>
          <a:graphicData uri="http://schemas.openxmlformats.org/presentationml/2006/ole">
            <p:oleObj spid="_x0000_s17410" name="方程式" r:id="rId3" imgW="164880" imgH="16488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933450" y="3008313"/>
          <a:ext cx="582613" cy="1204912"/>
        </p:xfrm>
        <a:graphic>
          <a:graphicData uri="http://schemas.openxmlformats.org/presentationml/2006/ole">
            <p:oleObj spid="_x0000_s17411" name="方程式" r:id="rId4" imgW="190440" imgH="393480" progId="Equation.3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712075" y="5032375"/>
          <a:ext cx="271463" cy="466725"/>
        </p:xfrm>
        <a:graphic>
          <a:graphicData uri="http://schemas.openxmlformats.org/presentationml/2006/ole">
            <p:oleObj spid="_x0000_s17412" name="方程式" r:id="rId5" imgW="88560" imgH="152280" progId="Equation.3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051175" y="4346575"/>
          <a:ext cx="1243013" cy="542925"/>
        </p:xfrm>
        <a:graphic>
          <a:graphicData uri="http://schemas.openxmlformats.org/presentationml/2006/ole">
            <p:oleObj spid="_x0000_s17413" name="方程式" r:id="rId6" imgW="406080" imgH="177480" progId="Equation.3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599113" y="2708275"/>
          <a:ext cx="1204912" cy="542925"/>
        </p:xfrm>
        <a:graphic>
          <a:graphicData uri="http://schemas.openxmlformats.org/presentationml/2006/ole">
            <p:oleObj spid="_x0000_s17414" name="方程式" r:id="rId7" imgW="3934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As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Robert May ( </a:t>
            </a:r>
            <a:r>
              <a:rPr lang="en-US" altLang="zh-TW" sz="2800" dirty="0" err="1" smtClean="0"/>
              <a:t>Ph.D</a:t>
            </a:r>
            <a:r>
              <a:rPr lang="en-US" altLang="zh-TW" sz="2800" dirty="0" smtClean="0"/>
              <a:t> in plasma physics) 1970</a:t>
            </a:r>
            <a:endParaRPr lang="zh-TW" altLang="en-US" sz="2800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339752" y="1772816"/>
          <a:ext cx="4677777" cy="1368152"/>
        </p:xfrm>
        <a:graphic>
          <a:graphicData uri="http://schemas.openxmlformats.org/presentationml/2006/ole">
            <p:oleObj spid="_x0000_s20482" name="方程式" r:id="rId3" imgW="1650960" imgH="48240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173224" y="3743536"/>
          <a:ext cx="1693413" cy="576064"/>
        </p:xfrm>
        <a:graphic>
          <a:graphicData uri="http://schemas.openxmlformats.org/presentationml/2006/ole">
            <p:oleObj spid="_x0000_s20483" name="方程式" r:id="rId4" imgW="596880" imgH="20304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39752" y="4509120"/>
          <a:ext cx="2702069" cy="576064"/>
        </p:xfrm>
        <a:graphic>
          <a:graphicData uri="http://schemas.openxmlformats.org/presentationml/2006/ole">
            <p:oleObj spid="_x0000_s20484" name="方程式" r:id="rId5" imgW="952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b="1" dirty="0" smtClean="0">
                <a:solidFill>
                  <a:srgbClr val="4D7620"/>
                </a:solidFill>
              </a:rPr>
              <a:t>Period-doubling cascade: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Logistic map shows a route to chaos by</a:t>
            </a:r>
          </a:p>
          <a:p>
            <a:pPr>
              <a:buNone/>
            </a:pPr>
            <a:r>
              <a:rPr lang="en-US" altLang="zh-TW" dirty="0" smtClean="0"/>
              <a:t> period-doubling    </a:t>
            </a:r>
          </a:p>
          <a:p>
            <a:pPr>
              <a:buNone/>
            </a:pPr>
            <a:r>
              <a:rPr lang="en-US" altLang="zh-TW" dirty="0" smtClean="0"/>
              <a:t>                       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462088" y="1570038"/>
          <a:ext cx="241300" cy="454025"/>
        </p:xfrm>
        <a:graphic>
          <a:graphicData uri="http://schemas.openxmlformats.org/presentationml/2006/ole">
            <p:oleObj spid="_x0000_s21507" name="方程式" r:id="rId3" imgW="114120" imgH="21564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831844" y="1340768"/>
          <a:ext cx="6522652" cy="3960440"/>
        </p:xfrm>
        <a:graphic>
          <a:graphicData uri="http://schemas.openxmlformats.org/presentationml/2006/ole">
            <p:oleObj spid="_x0000_s21511" name="方程式" r:id="rId4" imgW="2755800" imgH="1676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972</TotalTime>
  <Words>757</Words>
  <Application>Microsoft Office PowerPoint</Application>
  <PresentationFormat>如螢幕大小 (4:3)</PresentationFormat>
  <Paragraphs>193</Paragraphs>
  <Slides>37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40" baseType="lpstr">
      <vt:lpstr>匯合</vt:lpstr>
      <vt:lpstr>方程式</vt:lpstr>
      <vt:lpstr>Equation</vt:lpstr>
      <vt:lpstr>淺談數學模型與生態學</vt:lpstr>
      <vt:lpstr>I. 影響人類的生態數學模型</vt:lpstr>
      <vt:lpstr>投影片 3</vt:lpstr>
      <vt:lpstr>投影片 4</vt:lpstr>
      <vt:lpstr>投影片 5</vt:lpstr>
      <vt:lpstr>投影片 6</vt:lpstr>
      <vt:lpstr>投影片 7</vt:lpstr>
      <vt:lpstr>Robert May ( Ph.D in plasma physics) 1970</vt:lpstr>
      <vt:lpstr>投影片 9</vt:lpstr>
      <vt:lpstr>投影片 10</vt:lpstr>
      <vt:lpstr>http://en.wikipedia.org/wiki/Logistic_map   http://demonstrations.wolfram.com/LogisticMapOnsetOfChaos/ </vt:lpstr>
      <vt:lpstr>投影片 12</vt:lpstr>
      <vt:lpstr>投影片 13</vt:lpstr>
      <vt:lpstr>投影片 14</vt:lpstr>
      <vt:lpstr>投影片 15</vt:lpstr>
      <vt:lpstr>投影片 16</vt:lpstr>
      <vt:lpstr>投影片 17</vt:lpstr>
      <vt:lpstr>The bifurcation diagram is a fractal (碎形):</vt:lpstr>
      <vt:lpstr>投影片 19</vt:lpstr>
      <vt:lpstr>Chaos in the sense of Li and Yorke Reference: Li (李天岩, 清華1968) and Yorke,  Period three implies chaos, AMS Monthly (1975)</vt:lpstr>
      <vt:lpstr>Shorkovsky Theorem(1960): </vt:lpstr>
      <vt:lpstr>Chaos in the sense of Devaney</vt:lpstr>
      <vt:lpstr>投影片 23</vt:lpstr>
      <vt:lpstr>投影片 24</vt:lpstr>
      <vt:lpstr>Lotka-Volterra Predator-Prey model</vt:lpstr>
      <vt:lpstr>投影片 26</vt:lpstr>
      <vt:lpstr>投影片 27</vt:lpstr>
      <vt:lpstr>投影片 28</vt:lpstr>
      <vt:lpstr>Independently Chemist Lotka(1920)</vt:lpstr>
      <vt:lpstr>Classical Lotka-Volterra Two-Species Competition Model</vt:lpstr>
      <vt:lpstr>投影片 31</vt:lpstr>
      <vt:lpstr>投影片 32</vt:lpstr>
      <vt:lpstr>投影片 33</vt:lpstr>
      <vt:lpstr>投影片 34</vt:lpstr>
      <vt:lpstr>Competition of Three Species (Robert May 1976) 剪刀、石頭、布</vt:lpstr>
      <vt:lpstr>投影片 36</vt:lpstr>
      <vt:lpstr>投影片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Emma</dc:creator>
  <cp:lastModifiedBy>user</cp:lastModifiedBy>
  <cp:revision>113</cp:revision>
  <dcterms:created xsi:type="dcterms:W3CDTF">2011-01-07T06:31:52Z</dcterms:created>
  <dcterms:modified xsi:type="dcterms:W3CDTF">2011-02-01T02:56:52Z</dcterms:modified>
</cp:coreProperties>
</file>